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49" r:id="rId2"/>
    <p:sldMasterId id="2147483650" r:id="rId3"/>
    <p:sldMasterId id="2147484000" r:id="rId4"/>
  </p:sldMasterIdLst>
  <p:notesMasterIdLst>
    <p:notesMasterId r:id="rId80"/>
  </p:notesMasterIdLst>
  <p:handoutMasterIdLst>
    <p:handoutMasterId r:id="rId81"/>
  </p:handoutMasterIdLst>
  <p:sldIdLst>
    <p:sldId id="259" r:id="rId5"/>
    <p:sldId id="418" r:id="rId6"/>
    <p:sldId id="422" r:id="rId7"/>
    <p:sldId id="419" r:id="rId8"/>
    <p:sldId id="421" r:id="rId9"/>
    <p:sldId id="257" r:id="rId10"/>
    <p:sldId id="338" r:id="rId11"/>
    <p:sldId id="262" r:id="rId12"/>
    <p:sldId id="339" r:id="rId13"/>
    <p:sldId id="413" r:id="rId14"/>
    <p:sldId id="414" r:id="rId15"/>
    <p:sldId id="340" r:id="rId16"/>
    <p:sldId id="384" r:id="rId17"/>
    <p:sldId id="344" r:id="rId18"/>
    <p:sldId id="341" r:id="rId19"/>
    <p:sldId id="343" r:id="rId20"/>
    <p:sldId id="345" r:id="rId21"/>
    <p:sldId id="347" r:id="rId22"/>
    <p:sldId id="346" r:id="rId23"/>
    <p:sldId id="390" r:id="rId24"/>
    <p:sldId id="389" r:id="rId25"/>
    <p:sldId id="349" r:id="rId26"/>
    <p:sldId id="408" r:id="rId27"/>
    <p:sldId id="348" r:id="rId28"/>
    <p:sldId id="388" r:id="rId29"/>
    <p:sldId id="350" r:id="rId30"/>
    <p:sldId id="351" r:id="rId31"/>
    <p:sldId id="423" r:id="rId32"/>
    <p:sldId id="424" r:id="rId33"/>
    <p:sldId id="425" r:id="rId34"/>
    <p:sldId id="426" r:id="rId35"/>
    <p:sldId id="354" r:id="rId36"/>
    <p:sldId id="415" r:id="rId37"/>
    <p:sldId id="352" r:id="rId38"/>
    <p:sldId id="391" r:id="rId39"/>
    <p:sldId id="353" r:id="rId40"/>
    <p:sldId id="409" r:id="rId41"/>
    <p:sldId id="410" r:id="rId42"/>
    <p:sldId id="355" r:id="rId43"/>
    <p:sldId id="393" r:id="rId44"/>
    <p:sldId id="416" r:id="rId45"/>
    <p:sldId id="360" r:id="rId46"/>
    <p:sldId id="362" r:id="rId47"/>
    <p:sldId id="395" r:id="rId48"/>
    <p:sldId id="363" r:id="rId49"/>
    <p:sldId id="427" r:id="rId50"/>
    <p:sldId id="365" r:id="rId51"/>
    <p:sldId id="366" r:id="rId52"/>
    <p:sldId id="367" r:id="rId53"/>
    <p:sldId id="396" r:id="rId54"/>
    <p:sldId id="368" r:id="rId55"/>
    <p:sldId id="371" r:id="rId56"/>
    <p:sldId id="428" r:id="rId57"/>
    <p:sldId id="430" r:id="rId58"/>
    <p:sldId id="429" r:id="rId59"/>
    <p:sldId id="432" r:id="rId60"/>
    <p:sldId id="433" r:id="rId61"/>
    <p:sldId id="374" r:id="rId62"/>
    <p:sldId id="411" r:id="rId63"/>
    <p:sldId id="412" r:id="rId64"/>
    <p:sldId id="375" r:id="rId65"/>
    <p:sldId id="377" r:id="rId66"/>
    <p:sldId id="401" r:id="rId67"/>
    <p:sldId id="378" r:id="rId68"/>
    <p:sldId id="402" r:id="rId69"/>
    <p:sldId id="403" r:id="rId70"/>
    <p:sldId id="379" r:id="rId71"/>
    <p:sldId id="398" r:id="rId72"/>
    <p:sldId id="380" r:id="rId73"/>
    <p:sldId id="399" r:id="rId74"/>
    <p:sldId id="400" r:id="rId75"/>
    <p:sldId id="326" r:id="rId76"/>
    <p:sldId id="417" r:id="rId77"/>
    <p:sldId id="382" r:id="rId78"/>
    <p:sldId id="383" r:id="rId79"/>
  </p:sldIdLst>
  <p:sldSz cx="9144000" cy="6858000" type="screen4x3"/>
  <p:notesSz cx="6854825" cy="92376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131" autoAdjust="0"/>
    <p:restoredTop sz="86388" autoAdjust="0"/>
  </p:normalViewPr>
  <p:slideViewPr>
    <p:cSldViewPr>
      <p:cViewPr varScale="1">
        <p:scale>
          <a:sx n="77" d="100"/>
          <a:sy n="77" d="100"/>
        </p:scale>
        <p:origin x="-112" y="-504"/>
      </p:cViewPr>
      <p:guideLst>
        <p:guide orient="horz" pos="2160"/>
        <p:guide pos="2880"/>
      </p:guideLst>
    </p:cSldViewPr>
  </p:slideViewPr>
  <p:outlineViewPr>
    <p:cViewPr>
      <p:scale>
        <a:sx n="50" d="100"/>
        <a:sy n="50" d="100"/>
      </p:scale>
      <p:origin x="72" y="6837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098" y="-90"/>
      </p:cViewPr>
      <p:guideLst>
        <p:guide orient="horz" pos="2910"/>
        <p:guide pos="2159"/>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80" Type="http://schemas.openxmlformats.org/officeDocument/2006/relationships/notesMaster" Target="notesMasters/notesMaster1.xml"/><Relationship Id="rId81" Type="http://schemas.openxmlformats.org/officeDocument/2006/relationships/handoutMaster" Target="handoutMasters/handout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0213"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cs typeface="+mn-cs"/>
              </a:defRPr>
            </a:lvl1pPr>
          </a:lstStyle>
          <a:p>
            <a:pPr>
              <a:defRPr/>
            </a:pPr>
            <a:endParaRPr lang="en-US" dirty="0"/>
          </a:p>
        </p:txBody>
      </p:sp>
      <p:sp>
        <p:nvSpPr>
          <p:cNvPr id="68611" name="Rectangle 3"/>
          <p:cNvSpPr>
            <a:spLocks noGrp="1" noChangeArrowheads="1"/>
          </p:cNvSpPr>
          <p:nvPr>
            <p:ph type="dt" sz="quarter" idx="1"/>
          </p:nvPr>
        </p:nvSpPr>
        <p:spPr bwMode="auto">
          <a:xfrm>
            <a:off x="3883025" y="0"/>
            <a:ext cx="2970213"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cs typeface="+mn-cs"/>
              </a:defRPr>
            </a:lvl1pPr>
          </a:lstStyle>
          <a:p>
            <a:pPr>
              <a:defRPr/>
            </a:pPr>
            <a:endParaRPr lang="en-US" dirty="0"/>
          </a:p>
        </p:txBody>
      </p:sp>
      <p:sp>
        <p:nvSpPr>
          <p:cNvPr id="68612" name="Rectangle 4"/>
          <p:cNvSpPr>
            <a:spLocks noGrp="1" noChangeArrowheads="1"/>
          </p:cNvSpPr>
          <p:nvPr>
            <p:ph type="ftr" sz="quarter" idx="2"/>
          </p:nvPr>
        </p:nvSpPr>
        <p:spPr bwMode="auto">
          <a:xfrm>
            <a:off x="0" y="8774113"/>
            <a:ext cx="2970213"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cs typeface="+mn-cs"/>
              </a:defRPr>
            </a:lvl1pPr>
          </a:lstStyle>
          <a:p>
            <a:pPr>
              <a:defRPr/>
            </a:pPr>
            <a:endParaRPr lang="en-US" dirty="0"/>
          </a:p>
        </p:txBody>
      </p:sp>
      <p:sp>
        <p:nvSpPr>
          <p:cNvPr id="68613" name="Rectangle 5"/>
          <p:cNvSpPr>
            <a:spLocks noGrp="1" noChangeArrowheads="1"/>
          </p:cNvSpPr>
          <p:nvPr>
            <p:ph type="sldNum" sz="quarter" idx="3"/>
          </p:nvPr>
        </p:nvSpPr>
        <p:spPr bwMode="auto">
          <a:xfrm>
            <a:off x="3883025" y="8774113"/>
            <a:ext cx="2970213"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15917BC-2F03-45DA-B344-BE3F15D09DC7}" type="slidenum">
              <a:rPr lang="en-US"/>
              <a:pPr>
                <a:defRPr/>
              </a:pPr>
              <a:t>‹#›</a:t>
            </a:fld>
            <a:endParaRPr lang="en-US" dirty="0"/>
          </a:p>
        </p:txBody>
      </p:sp>
    </p:spTree>
    <p:extLst>
      <p:ext uri="{BB962C8B-B14F-4D97-AF65-F5344CB8AC3E}">
        <p14:creationId xmlns:p14="http://schemas.microsoft.com/office/powerpoint/2010/main" val="2844709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0213"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cs typeface="+mn-cs"/>
              </a:defRPr>
            </a:lvl1pPr>
          </a:lstStyle>
          <a:p>
            <a:pPr>
              <a:defRPr/>
            </a:pPr>
            <a:endParaRPr lang="en-US" dirty="0"/>
          </a:p>
        </p:txBody>
      </p:sp>
      <p:sp>
        <p:nvSpPr>
          <p:cNvPr id="5123" name="Rectangle 3"/>
          <p:cNvSpPr>
            <a:spLocks noGrp="1" noChangeArrowheads="1"/>
          </p:cNvSpPr>
          <p:nvPr>
            <p:ph type="dt" idx="1"/>
          </p:nvPr>
        </p:nvSpPr>
        <p:spPr bwMode="auto">
          <a:xfrm>
            <a:off x="3883025" y="0"/>
            <a:ext cx="2970213"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cs typeface="+mn-cs"/>
              </a:defRPr>
            </a:lvl1pPr>
          </a:lstStyle>
          <a:p>
            <a:pPr>
              <a:defRPr/>
            </a:pPr>
            <a:endParaRPr lang="en-US" dirty="0"/>
          </a:p>
        </p:txBody>
      </p:sp>
      <p:sp>
        <p:nvSpPr>
          <p:cNvPr id="86020" name="Rectangle 4"/>
          <p:cNvSpPr>
            <a:spLocks noGrp="1" noRot="1" noChangeAspect="1" noChangeArrowheads="1" noTextEdit="1"/>
          </p:cNvSpPr>
          <p:nvPr>
            <p:ph type="sldImg" idx="2"/>
          </p:nvPr>
        </p:nvSpPr>
        <p:spPr bwMode="auto">
          <a:xfrm>
            <a:off x="1117600" y="692150"/>
            <a:ext cx="4621213" cy="3465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87850"/>
            <a:ext cx="5483225" cy="415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774113"/>
            <a:ext cx="2970213"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3025" y="8774113"/>
            <a:ext cx="2970213"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C234315-F58C-4CF1-9E04-7887D670DB56}" type="slidenum">
              <a:rPr lang="en-US"/>
              <a:pPr>
                <a:defRPr/>
              </a:pPr>
              <a:t>‹#›</a:t>
            </a:fld>
            <a:endParaRPr lang="en-US" dirty="0"/>
          </a:p>
        </p:txBody>
      </p:sp>
    </p:spTree>
    <p:extLst>
      <p:ext uri="{BB962C8B-B14F-4D97-AF65-F5344CB8AC3E}">
        <p14:creationId xmlns:p14="http://schemas.microsoft.com/office/powerpoint/2010/main" val="794395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86DC89-B74F-4173-8544-4654A7312B6A}" type="slidenum">
              <a:rPr lang="en-US" smtClean="0"/>
              <a:pPr eaLnBrk="1" hangingPunct="1"/>
              <a:t>1</a:t>
            </a:fld>
            <a:endParaRPr lang="en-US" dirty="0" smtClean="0"/>
          </a:p>
        </p:txBody>
      </p:sp>
      <p:sp>
        <p:nvSpPr>
          <p:cNvPr id="87043" name="Rectangle 7"/>
          <p:cNvSpPr txBox="1">
            <a:spLocks noGrp="1" noChangeArrowheads="1"/>
          </p:cNvSpPr>
          <p:nvPr/>
        </p:nvSpPr>
        <p:spPr bwMode="auto">
          <a:xfrm>
            <a:off x="3883025" y="8774113"/>
            <a:ext cx="2970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78467C91-C7BB-4F40-AFA3-F8EB2D23425C}" type="slidenum">
              <a:rPr lang="en-US" sz="1200"/>
              <a:pPr algn="r"/>
              <a:t>1</a:t>
            </a:fld>
            <a:endParaRPr lang="en-US" sz="1200" dirty="0"/>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C"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13</a:t>
            </a:fld>
            <a:endParaRPr lang="en-US" dirty="0"/>
          </a:p>
        </p:txBody>
      </p:sp>
    </p:spTree>
    <p:extLst>
      <p:ext uri="{BB962C8B-B14F-4D97-AF65-F5344CB8AC3E}">
        <p14:creationId xmlns:p14="http://schemas.microsoft.com/office/powerpoint/2010/main" val="392034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14</a:t>
            </a:fld>
            <a:endParaRPr lang="en-US" dirty="0"/>
          </a:p>
        </p:txBody>
      </p:sp>
    </p:spTree>
    <p:extLst>
      <p:ext uri="{BB962C8B-B14F-4D97-AF65-F5344CB8AC3E}">
        <p14:creationId xmlns:p14="http://schemas.microsoft.com/office/powerpoint/2010/main" val="2464526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15</a:t>
            </a:fld>
            <a:endParaRPr lang="en-US" dirty="0"/>
          </a:p>
        </p:txBody>
      </p:sp>
    </p:spTree>
    <p:extLst>
      <p:ext uri="{BB962C8B-B14F-4D97-AF65-F5344CB8AC3E}">
        <p14:creationId xmlns:p14="http://schemas.microsoft.com/office/powerpoint/2010/main" val="1337133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16</a:t>
            </a:fld>
            <a:endParaRPr lang="en-US" dirty="0"/>
          </a:p>
        </p:txBody>
      </p:sp>
    </p:spTree>
    <p:extLst>
      <p:ext uri="{BB962C8B-B14F-4D97-AF65-F5344CB8AC3E}">
        <p14:creationId xmlns:p14="http://schemas.microsoft.com/office/powerpoint/2010/main" val="1429659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17</a:t>
            </a:fld>
            <a:endParaRPr lang="en-US" dirty="0"/>
          </a:p>
        </p:txBody>
      </p:sp>
    </p:spTree>
    <p:extLst>
      <p:ext uri="{BB962C8B-B14F-4D97-AF65-F5344CB8AC3E}">
        <p14:creationId xmlns:p14="http://schemas.microsoft.com/office/powerpoint/2010/main" val="1761793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18</a:t>
            </a:fld>
            <a:endParaRPr lang="en-US" dirty="0"/>
          </a:p>
        </p:txBody>
      </p:sp>
    </p:spTree>
    <p:extLst>
      <p:ext uri="{BB962C8B-B14F-4D97-AF65-F5344CB8AC3E}">
        <p14:creationId xmlns:p14="http://schemas.microsoft.com/office/powerpoint/2010/main" val="2490530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19</a:t>
            </a:fld>
            <a:endParaRPr lang="en-US" dirty="0"/>
          </a:p>
        </p:txBody>
      </p:sp>
    </p:spTree>
    <p:extLst>
      <p:ext uri="{BB962C8B-B14F-4D97-AF65-F5344CB8AC3E}">
        <p14:creationId xmlns:p14="http://schemas.microsoft.com/office/powerpoint/2010/main" val="3569498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20</a:t>
            </a:fld>
            <a:endParaRPr lang="en-US" dirty="0"/>
          </a:p>
        </p:txBody>
      </p:sp>
    </p:spTree>
    <p:extLst>
      <p:ext uri="{BB962C8B-B14F-4D97-AF65-F5344CB8AC3E}">
        <p14:creationId xmlns:p14="http://schemas.microsoft.com/office/powerpoint/2010/main" val="2381769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21</a:t>
            </a:fld>
            <a:endParaRPr lang="en-US" dirty="0"/>
          </a:p>
        </p:txBody>
      </p:sp>
    </p:spTree>
    <p:extLst>
      <p:ext uri="{BB962C8B-B14F-4D97-AF65-F5344CB8AC3E}">
        <p14:creationId xmlns:p14="http://schemas.microsoft.com/office/powerpoint/2010/main" val="4238838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22</a:t>
            </a:fld>
            <a:endParaRPr lang="en-US" dirty="0"/>
          </a:p>
        </p:txBody>
      </p:sp>
    </p:spTree>
    <p:extLst>
      <p:ext uri="{BB962C8B-B14F-4D97-AF65-F5344CB8AC3E}">
        <p14:creationId xmlns:p14="http://schemas.microsoft.com/office/powerpoint/2010/main" val="4141194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mn-ea"/>
                <a:cs typeface="+mn-cs"/>
              </a:rPr>
              <a:t>Amazon's USD 74 billion sales of products and services is greater than the combined revenues of the other nine ranked companies.</a:t>
            </a:r>
          </a:p>
          <a:p>
            <a:endParaRPr lang="en-US" sz="1200" kern="1200" dirty="0" smtClean="0">
              <a:solidFill>
                <a:schemeClr val="tx1"/>
              </a:solidFill>
              <a:latin typeface="Arial" charset="0"/>
              <a:ea typeface="+mn-ea"/>
              <a:cs typeface="+mn-cs"/>
            </a:endParaRPr>
          </a:p>
          <a:p>
            <a:r>
              <a:rPr lang="en-US" sz="1200" kern="1200" dirty="0" err="1" smtClean="0">
                <a:solidFill>
                  <a:schemeClr val="tx1"/>
                </a:solidFill>
                <a:latin typeface="Arial" charset="0"/>
                <a:ea typeface="+mn-ea"/>
                <a:cs typeface="+mn-cs"/>
              </a:rPr>
              <a:t>Fiverr</a:t>
            </a:r>
            <a:r>
              <a:rPr lang="en-US" sz="1200" kern="1200" baseline="0" dirty="0" smtClean="0">
                <a:solidFill>
                  <a:schemeClr val="tx1"/>
                </a:solidFill>
                <a:latin typeface="Arial" charset="0"/>
                <a:ea typeface="+mn-ea"/>
                <a:cs typeface="+mn-cs"/>
              </a:rPr>
              <a:t> has less than 100 employees (Amazon has about 97,000)</a:t>
            </a:r>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4</a:t>
            </a:fld>
            <a:endParaRPr lang="en-US" dirty="0"/>
          </a:p>
        </p:txBody>
      </p:sp>
    </p:spTree>
    <p:extLst>
      <p:ext uri="{BB962C8B-B14F-4D97-AF65-F5344CB8AC3E}">
        <p14:creationId xmlns:p14="http://schemas.microsoft.com/office/powerpoint/2010/main" val="2414197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23</a:t>
            </a:fld>
            <a:endParaRPr lang="en-US" dirty="0"/>
          </a:p>
        </p:txBody>
      </p:sp>
    </p:spTree>
    <p:extLst>
      <p:ext uri="{BB962C8B-B14F-4D97-AF65-F5344CB8AC3E}">
        <p14:creationId xmlns:p14="http://schemas.microsoft.com/office/powerpoint/2010/main" val="3548533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24</a:t>
            </a:fld>
            <a:endParaRPr lang="en-US" dirty="0"/>
          </a:p>
        </p:txBody>
      </p:sp>
    </p:spTree>
    <p:extLst>
      <p:ext uri="{BB962C8B-B14F-4D97-AF65-F5344CB8AC3E}">
        <p14:creationId xmlns:p14="http://schemas.microsoft.com/office/powerpoint/2010/main" val="2456006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25</a:t>
            </a:fld>
            <a:endParaRPr lang="en-US" dirty="0"/>
          </a:p>
        </p:txBody>
      </p:sp>
    </p:spTree>
    <p:extLst>
      <p:ext uri="{BB962C8B-B14F-4D97-AF65-F5344CB8AC3E}">
        <p14:creationId xmlns:p14="http://schemas.microsoft.com/office/powerpoint/2010/main" val="2417434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26</a:t>
            </a:fld>
            <a:endParaRPr lang="en-US" dirty="0"/>
          </a:p>
        </p:txBody>
      </p:sp>
    </p:spTree>
    <p:extLst>
      <p:ext uri="{BB962C8B-B14F-4D97-AF65-F5344CB8AC3E}">
        <p14:creationId xmlns:p14="http://schemas.microsoft.com/office/powerpoint/2010/main" val="249641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27</a:t>
            </a:fld>
            <a:endParaRPr lang="en-US" dirty="0"/>
          </a:p>
        </p:txBody>
      </p:sp>
    </p:spTree>
    <p:extLst>
      <p:ext uri="{BB962C8B-B14F-4D97-AF65-F5344CB8AC3E}">
        <p14:creationId xmlns:p14="http://schemas.microsoft.com/office/powerpoint/2010/main" val="3812844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32</a:t>
            </a:fld>
            <a:endParaRPr lang="en-US" dirty="0"/>
          </a:p>
        </p:txBody>
      </p:sp>
    </p:spTree>
    <p:extLst>
      <p:ext uri="{BB962C8B-B14F-4D97-AF65-F5344CB8AC3E}">
        <p14:creationId xmlns:p14="http://schemas.microsoft.com/office/powerpoint/2010/main" val="2689850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33</a:t>
            </a:fld>
            <a:endParaRPr lang="en-US" dirty="0"/>
          </a:p>
        </p:txBody>
      </p:sp>
    </p:spTree>
    <p:extLst>
      <p:ext uri="{BB962C8B-B14F-4D97-AF65-F5344CB8AC3E}">
        <p14:creationId xmlns:p14="http://schemas.microsoft.com/office/powerpoint/2010/main" val="1602044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34</a:t>
            </a:fld>
            <a:endParaRPr lang="en-US" dirty="0"/>
          </a:p>
        </p:txBody>
      </p:sp>
    </p:spTree>
    <p:extLst>
      <p:ext uri="{BB962C8B-B14F-4D97-AF65-F5344CB8AC3E}">
        <p14:creationId xmlns:p14="http://schemas.microsoft.com/office/powerpoint/2010/main" val="1229365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35</a:t>
            </a:fld>
            <a:endParaRPr lang="en-US" dirty="0"/>
          </a:p>
        </p:txBody>
      </p:sp>
    </p:spTree>
    <p:extLst>
      <p:ext uri="{BB962C8B-B14F-4D97-AF65-F5344CB8AC3E}">
        <p14:creationId xmlns:p14="http://schemas.microsoft.com/office/powerpoint/2010/main" val="1030961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36</a:t>
            </a:fld>
            <a:endParaRPr lang="en-US" dirty="0"/>
          </a:p>
        </p:txBody>
      </p:sp>
    </p:spTree>
    <p:extLst>
      <p:ext uri="{BB962C8B-B14F-4D97-AF65-F5344CB8AC3E}">
        <p14:creationId xmlns:p14="http://schemas.microsoft.com/office/powerpoint/2010/main" val="287632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681B68-60E8-489B-B9FF-ED221CAC8653}" type="slidenum">
              <a:rPr lang="en-US" smtClean="0"/>
              <a:pPr eaLnBrk="1" hangingPunct="1"/>
              <a:t>6</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37</a:t>
            </a:fld>
            <a:endParaRPr lang="en-US" dirty="0"/>
          </a:p>
        </p:txBody>
      </p:sp>
    </p:spTree>
    <p:extLst>
      <p:ext uri="{BB962C8B-B14F-4D97-AF65-F5344CB8AC3E}">
        <p14:creationId xmlns:p14="http://schemas.microsoft.com/office/powerpoint/2010/main" val="2073176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38</a:t>
            </a:fld>
            <a:endParaRPr lang="en-US" dirty="0"/>
          </a:p>
        </p:txBody>
      </p:sp>
    </p:spTree>
    <p:extLst>
      <p:ext uri="{BB962C8B-B14F-4D97-AF65-F5344CB8AC3E}">
        <p14:creationId xmlns:p14="http://schemas.microsoft.com/office/powerpoint/2010/main" val="2737200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39</a:t>
            </a:fld>
            <a:endParaRPr lang="en-US" dirty="0"/>
          </a:p>
        </p:txBody>
      </p:sp>
    </p:spTree>
    <p:extLst>
      <p:ext uri="{BB962C8B-B14F-4D97-AF65-F5344CB8AC3E}">
        <p14:creationId xmlns:p14="http://schemas.microsoft.com/office/powerpoint/2010/main" val="2739194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40</a:t>
            </a:fld>
            <a:endParaRPr lang="en-US" dirty="0"/>
          </a:p>
        </p:txBody>
      </p:sp>
    </p:spTree>
    <p:extLst>
      <p:ext uri="{BB962C8B-B14F-4D97-AF65-F5344CB8AC3E}">
        <p14:creationId xmlns:p14="http://schemas.microsoft.com/office/powerpoint/2010/main" val="2219708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41</a:t>
            </a:fld>
            <a:endParaRPr lang="en-US" dirty="0"/>
          </a:p>
        </p:txBody>
      </p:sp>
    </p:spTree>
    <p:extLst>
      <p:ext uri="{BB962C8B-B14F-4D97-AF65-F5344CB8AC3E}">
        <p14:creationId xmlns:p14="http://schemas.microsoft.com/office/powerpoint/2010/main" val="1132375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42</a:t>
            </a:fld>
            <a:endParaRPr lang="en-US" dirty="0"/>
          </a:p>
        </p:txBody>
      </p:sp>
    </p:spTree>
    <p:extLst>
      <p:ext uri="{BB962C8B-B14F-4D97-AF65-F5344CB8AC3E}">
        <p14:creationId xmlns:p14="http://schemas.microsoft.com/office/powerpoint/2010/main" val="4258945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43</a:t>
            </a:fld>
            <a:endParaRPr lang="en-US" dirty="0"/>
          </a:p>
        </p:txBody>
      </p:sp>
    </p:spTree>
    <p:extLst>
      <p:ext uri="{BB962C8B-B14F-4D97-AF65-F5344CB8AC3E}">
        <p14:creationId xmlns:p14="http://schemas.microsoft.com/office/powerpoint/2010/main" val="4057946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44</a:t>
            </a:fld>
            <a:endParaRPr lang="en-US" dirty="0"/>
          </a:p>
        </p:txBody>
      </p:sp>
    </p:spTree>
    <p:extLst>
      <p:ext uri="{BB962C8B-B14F-4D97-AF65-F5344CB8AC3E}">
        <p14:creationId xmlns:p14="http://schemas.microsoft.com/office/powerpoint/2010/main" val="4034281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45</a:t>
            </a:fld>
            <a:endParaRPr lang="en-US" dirty="0"/>
          </a:p>
        </p:txBody>
      </p:sp>
    </p:spTree>
    <p:extLst>
      <p:ext uri="{BB962C8B-B14F-4D97-AF65-F5344CB8AC3E}">
        <p14:creationId xmlns:p14="http://schemas.microsoft.com/office/powerpoint/2010/main" val="1459500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47</a:t>
            </a:fld>
            <a:endParaRPr lang="en-US" dirty="0"/>
          </a:p>
        </p:txBody>
      </p:sp>
    </p:spTree>
    <p:extLst>
      <p:ext uri="{BB962C8B-B14F-4D97-AF65-F5344CB8AC3E}">
        <p14:creationId xmlns:p14="http://schemas.microsoft.com/office/powerpoint/2010/main" val="1253218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3025" y="8774113"/>
            <a:ext cx="2970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8F9E3EB-46FF-423C-A38D-5E340D44F2CA}" type="slidenum">
              <a:rPr lang="en-US" sz="1200"/>
              <a:pPr algn="r" eaLnBrk="1" hangingPunct="1"/>
              <a:t>7</a:t>
            </a:fld>
            <a:endParaRPr lang="en-US" sz="1200"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48</a:t>
            </a:fld>
            <a:endParaRPr lang="en-US" dirty="0"/>
          </a:p>
        </p:txBody>
      </p:sp>
    </p:spTree>
    <p:extLst>
      <p:ext uri="{BB962C8B-B14F-4D97-AF65-F5344CB8AC3E}">
        <p14:creationId xmlns:p14="http://schemas.microsoft.com/office/powerpoint/2010/main" val="296453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49</a:t>
            </a:fld>
            <a:endParaRPr lang="en-US" dirty="0"/>
          </a:p>
        </p:txBody>
      </p:sp>
    </p:spTree>
    <p:extLst>
      <p:ext uri="{BB962C8B-B14F-4D97-AF65-F5344CB8AC3E}">
        <p14:creationId xmlns:p14="http://schemas.microsoft.com/office/powerpoint/2010/main" val="2786561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50</a:t>
            </a:fld>
            <a:endParaRPr lang="en-US" dirty="0"/>
          </a:p>
        </p:txBody>
      </p:sp>
    </p:spTree>
    <p:extLst>
      <p:ext uri="{BB962C8B-B14F-4D97-AF65-F5344CB8AC3E}">
        <p14:creationId xmlns:p14="http://schemas.microsoft.com/office/powerpoint/2010/main" val="1413025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51</a:t>
            </a:fld>
            <a:endParaRPr lang="en-US" dirty="0"/>
          </a:p>
        </p:txBody>
      </p:sp>
    </p:spTree>
    <p:extLst>
      <p:ext uri="{BB962C8B-B14F-4D97-AF65-F5344CB8AC3E}">
        <p14:creationId xmlns:p14="http://schemas.microsoft.com/office/powerpoint/2010/main" val="606191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52</a:t>
            </a:fld>
            <a:endParaRPr lang="en-US" dirty="0"/>
          </a:p>
        </p:txBody>
      </p:sp>
    </p:spTree>
    <p:extLst>
      <p:ext uri="{BB962C8B-B14F-4D97-AF65-F5344CB8AC3E}">
        <p14:creationId xmlns:p14="http://schemas.microsoft.com/office/powerpoint/2010/main" val="41714893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58</a:t>
            </a:fld>
            <a:endParaRPr lang="en-US" dirty="0"/>
          </a:p>
        </p:txBody>
      </p:sp>
    </p:spTree>
    <p:extLst>
      <p:ext uri="{BB962C8B-B14F-4D97-AF65-F5344CB8AC3E}">
        <p14:creationId xmlns:p14="http://schemas.microsoft.com/office/powerpoint/2010/main" val="40732758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59</a:t>
            </a:fld>
            <a:endParaRPr lang="en-US" dirty="0"/>
          </a:p>
        </p:txBody>
      </p:sp>
    </p:spTree>
    <p:extLst>
      <p:ext uri="{BB962C8B-B14F-4D97-AF65-F5344CB8AC3E}">
        <p14:creationId xmlns:p14="http://schemas.microsoft.com/office/powerpoint/2010/main" val="5064137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60</a:t>
            </a:fld>
            <a:endParaRPr lang="en-US" dirty="0"/>
          </a:p>
        </p:txBody>
      </p:sp>
    </p:spTree>
    <p:extLst>
      <p:ext uri="{BB962C8B-B14F-4D97-AF65-F5344CB8AC3E}">
        <p14:creationId xmlns:p14="http://schemas.microsoft.com/office/powerpoint/2010/main" val="30717771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61</a:t>
            </a:fld>
            <a:endParaRPr lang="en-US" dirty="0"/>
          </a:p>
        </p:txBody>
      </p:sp>
    </p:spTree>
    <p:extLst>
      <p:ext uri="{BB962C8B-B14F-4D97-AF65-F5344CB8AC3E}">
        <p14:creationId xmlns:p14="http://schemas.microsoft.com/office/powerpoint/2010/main" val="41115312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62</a:t>
            </a:fld>
            <a:endParaRPr lang="en-US" dirty="0"/>
          </a:p>
        </p:txBody>
      </p:sp>
    </p:spTree>
    <p:extLst>
      <p:ext uri="{BB962C8B-B14F-4D97-AF65-F5344CB8AC3E}">
        <p14:creationId xmlns:p14="http://schemas.microsoft.com/office/powerpoint/2010/main" val="2401642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8</a:t>
            </a:fld>
            <a:endParaRPr lang="en-US" dirty="0"/>
          </a:p>
        </p:txBody>
      </p:sp>
    </p:spTree>
    <p:extLst>
      <p:ext uri="{BB962C8B-B14F-4D97-AF65-F5344CB8AC3E}">
        <p14:creationId xmlns:p14="http://schemas.microsoft.com/office/powerpoint/2010/main" val="31838328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63</a:t>
            </a:fld>
            <a:endParaRPr lang="en-US" dirty="0"/>
          </a:p>
        </p:txBody>
      </p:sp>
    </p:spTree>
    <p:extLst>
      <p:ext uri="{BB962C8B-B14F-4D97-AF65-F5344CB8AC3E}">
        <p14:creationId xmlns:p14="http://schemas.microsoft.com/office/powerpoint/2010/main" val="14782272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64</a:t>
            </a:fld>
            <a:endParaRPr lang="en-US" dirty="0"/>
          </a:p>
        </p:txBody>
      </p:sp>
    </p:spTree>
    <p:extLst>
      <p:ext uri="{BB962C8B-B14F-4D97-AF65-F5344CB8AC3E}">
        <p14:creationId xmlns:p14="http://schemas.microsoft.com/office/powerpoint/2010/main" val="3777641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65</a:t>
            </a:fld>
            <a:endParaRPr lang="en-US" dirty="0"/>
          </a:p>
        </p:txBody>
      </p:sp>
    </p:spTree>
    <p:extLst>
      <p:ext uri="{BB962C8B-B14F-4D97-AF65-F5344CB8AC3E}">
        <p14:creationId xmlns:p14="http://schemas.microsoft.com/office/powerpoint/2010/main" val="26653968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66</a:t>
            </a:fld>
            <a:endParaRPr lang="en-US" dirty="0"/>
          </a:p>
        </p:txBody>
      </p:sp>
    </p:spTree>
    <p:extLst>
      <p:ext uri="{BB962C8B-B14F-4D97-AF65-F5344CB8AC3E}">
        <p14:creationId xmlns:p14="http://schemas.microsoft.com/office/powerpoint/2010/main" val="26673703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67</a:t>
            </a:fld>
            <a:endParaRPr lang="en-US" dirty="0"/>
          </a:p>
        </p:txBody>
      </p:sp>
    </p:spTree>
    <p:extLst>
      <p:ext uri="{BB962C8B-B14F-4D97-AF65-F5344CB8AC3E}">
        <p14:creationId xmlns:p14="http://schemas.microsoft.com/office/powerpoint/2010/main" val="35754208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68</a:t>
            </a:fld>
            <a:endParaRPr lang="en-US" dirty="0"/>
          </a:p>
        </p:txBody>
      </p:sp>
    </p:spTree>
    <p:extLst>
      <p:ext uri="{BB962C8B-B14F-4D97-AF65-F5344CB8AC3E}">
        <p14:creationId xmlns:p14="http://schemas.microsoft.com/office/powerpoint/2010/main" val="14361187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69</a:t>
            </a:fld>
            <a:endParaRPr lang="en-US" dirty="0"/>
          </a:p>
        </p:txBody>
      </p:sp>
    </p:spTree>
    <p:extLst>
      <p:ext uri="{BB962C8B-B14F-4D97-AF65-F5344CB8AC3E}">
        <p14:creationId xmlns:p14="http://schemas.microsoft.com/office/powerpoint/2010/main" val="18493024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70</a:t>
            </a:fld>
            <a:endParaRPr lang="en-US" dirty="0"/>
          </a:p>
        </p:txBody>
      </p:sp>
    </p:spTree>
    <p:extLst>
      <p:ext uri="{BB962C8B-B14F-4D97-AF65-F5344CB8AC3E}">
        <p14:creationId xmlns:p14="http://schemas.microsoft.com/office/powerpoint/2010/main" val="24725912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71</a:t>
            </a:fld>
            <a:endParaRPr lang="en-US" dirty="0"/>
          </a:p>
        </p:txBody>
      </p:sp>
    </p:spTree>
    <p:extLst>
      <p:ext uri="{BB962C8B-B14F-4D97-AF65-F5344CB8AC3E}">
        <p14:creationId xmlns:p14="http://schemas.microsoft.com/office/powerpoint/2010/main" val="11160654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72</a:t>
            </a:fld>
            <a:endParaRPr lang="en-US" dirty="0"/>
          </a:p>
        </p:txBody>
      </p:sp>
    </p:spTree>
    <p:extLst>
      <p:ext uri="{BB962C8B-B14F-4D97-AF65-F5344CB8AC3E}">
        <p14:creationId xmlns:p14="http://schemas.microsoft.com/office/powerpoint/2010/main" val="1511471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9</a:t>
            </a:fld>
            <a:endParaRPr lang="en-US" dirty="0"/>
          </a:p>
        </p:txBody>
      </p:sp>
    </p:spTree>
    <p:extLst>
      <p:ext uri="{BB962C8B-B14F-4D97-AF65-F5344CB8AC3E}">
        <p14:creationId xmlns:p14="http://schemas.microsoft.com/office/powerpoint/2010/main" val="7873554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73</a:t>
            </a:fld>
            <a:endParaRPr lang="en-US" dirty="0"/>
          </a:p>
        </p:txBody>
      </p:sp>
    </p:spTree>
    <p:extLst>
      <p:ext uri="{BB962C8B-B14F-4D97-AF65-F5344CB8AC3E}">
        <p14:creationId xmlns:p14="http://schemas.microsoft.com/office/powerpoint/2010/main" val="8049834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74</a:t>
            </a:fld>
            <a:endParaRPr lang="en-US" dirty="0"/>
          </a:p>
        </p:txBody>
      </p:sp>
    </p:spTree>
    <p:extLst>
      <p:ext uri="{BB962C8B-B14F-4D97-AF65-F5344CB8AC3E}">
        <p14:creationId xmlns:p14="http://schemas.microsoft.com/office/powerpoint/2010/main" val="28989381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75</a:t>
            </a:fld>
            <a:endParaRPr lang="en-US" dirty="0"/>
          </a:p>
        </p:txBody>
      </p:sp>
    </p:spTree>
    <p:extLst>
      <p:ext uri="{BB962C8B-B14F-4D97-AF65-F5344CB8AC3E}">
        <p14:creationId xmlns:p14="http://schemas.microsoft.com/office/powerpoint/2010/main" val="249080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10</a:t>
            </a:fld>
            <a:endParaRPr lang="en-US" dirty="0"/>
          </a:p>
        </p:txBody>
      </p:sp>
    </p:spTree>
    <p:extLst>
      <p:ext uri="{BB962C8B-B14F-4D97-AF65-F5344CB8AC3E}">
        <p14:creationId xmlns:p14="http://schemas.microsoft.com/office/powerpoint/2010/main" val="932104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11</a:t>
            </a:fld>
            <a:endParaRPr lang="en-US" dirty="0"/>
          </a:p>
        </p:txBody>
      </p:sp>
    </p:spTree>
    <p:extLst>
      <p:ext uri="{BB962C8B-B14F-4D97-AF65-F5344CB8AC3E}">
        <p14:creationId xmlns:p14="http://schemas.microsoft.com/office/powerpoint/2010/main" val="293670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234315-F58C-4CF1-9E04-7887D670DB56}" type="slidenum">
              <a:rPr lang="en-US" smtClean="0"/>
              <a:pPr>
                <a:defRPr/>
              </a:pPr>
              <a:t>12</a:t>
            </a:fld>
            <a:endParaRPr lang="en-US" dirty="0"/>
          </a:p>
        </p:txBody>
      </p:sp>
    </p:spTree>
    <p:extLst>
      <p:ext uri="{BB962C8B-B14F-4D97-AF65-F5344CB8AC3E}">
        <p14:creationId xmlns:p14="http://schemas.microsoft.com/office/powerpoint/2010/main" val="2038302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20DB0FC-B73F-4721-AB71-87E2CAEE1593}" type="slidenum">
              <a:rPr lang="en-US"/>
              <a:pPr>
                <a:defRPr/>
              </a:pPr>
              <a:t>‹#›</a:t>
            </a:fld>
            <a:endParaRPr lang="en-US" dirty="0"/>
          </a:p>
        </p:txBody>
      </p:sp>
      <p:sp>
        <p:nvSpPr>
          <p:cNvPr id="6" name="Rectangle 5"/>
          <p:cNvSpPr>
            <a:spLocks noGrp="1" noChangeArrowheads="1"/>
          </p:cNvSpPr>
          <p:nvPr userDrawn="1">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extLst>
      <p:ext uri="{BB962C8B-B14F-4D97-AF65-F5344CB8AC3E}">
        <p14:creationId xmlns:p14="http://schemas.microsoft.com/office/powerpoint/2010/main" val="354988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1816255-1018-48AE-BA61-986EF35FE2CF}" type="slidenum">
              <a:rPr lang="en-US"/>
              <a:pPr>
                <a:defRPr/>
              </a:pPr>
              <a:t>‹#›</a:t>
            </a:fld>
            <a:endParaRPr lang="en-US" dirty="0"/>
          </a:p>
        </p:txBody>
      </p:sp>
      <p:sp>
        <p:nvSpPr>
          <p:cNvPr id="6" name="Rectangle 5"/>
          <p:cNvSpPr>
            <a:spLocks noGrp="1" noChangeArrowheads="1"/>
          </p:cNvSpPr>
          <p:nvPr userDrawn="1">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extLst>
      <p:ext uri="{BB962C8B-B14F-4D97-AF65-F5344CB8AC3E}">
        <p14:creationId xmlns:p14="http://schemas.microsoft.com/office/powerpoint/2010/main" val="461607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58B9C94-A1FA-4F7D-99B4-116A164EFD7B}" type="slidenum">
              <a:rPr lang="en-US"/>
              <a:pPr>
                <a:defRPr/>
              </a:pPr>
              <a:t>‹#›</a:t>
            </a:fld>
            <a:endParaRPr lang="en-US" dirty="0"/>
          </a:p>
        </p:txBody>
      </p:sp>
      <p:sp>
        <p:nvSpPr>
          <p:cNvPr id="6" name="Rectangle 5"/>
          <p:cNvSpPr>
            <a:spLocks noGrp="1" noChangeArrowheads="1"/>
          </p:cNvSpPr>
          <p:nvPr userDrawn="1">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extLst>
      <p:ext uri="{BB962C8B-B14F-4D97-AF65-F5344CB8AC3E}">
        <p14:creationId xmlns:p14="http://schemas.microsoft.com/office/powerpoint/2010/main" val="212395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8229600" cy="226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862388"/>
            <a:ext cx="8229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AF262AB-913C-4F89-BB19-ABF7938E3485}" type="slidenum">
              <a:rPr lang="en-US"/>
              <a:pPr>
                <a:defRPr/>
              </a:pPr>
              <a:t>‹#›</a:t>
            </a:fld>
            <a:endParaRPr lang="en-US" dirty="0"/>
          </a:p>
        </p:txBody>
      </p:sp>
      <p:sp>
        <p:nvSpPr>
          <p:cNvPr id="7" name="Rectangle 5"/>
          <p:cNvSpPr>
            <a:spLocks noGrp="1" noChangeArrowheads="1"/>
          </p:cNvSpPr>
          <p:nvPr userDrawn="1">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extLst>
      <p:ext uri="{BB962C8B-B14F-4D97-AF65-F5344CB8AC3E}">
        <p14:creationId xmlns:p14="http://schemas.microsoft.com/office/powerpoint/2010/main" val="387338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Slide Number Placeholder 6"/>
          <p:cNvSpPr>
            <a:spLocks noGrp="1" noChangeArrowheads="1"/>
          </p:cNvSpPr>
          <p:nvPr>
            <p:ph type="sldNum" sz="quarter" idx="11"/>
          </p:nvPr>
        </p:nvSpPr>
        <p:spPr>
          <a:ln/>
        </p:spPr>
        <p:txBody>
          <a:bodyPr/>
          <a:lstStyle>
            <a:lvl1pPr>
              <a:defRPr/>
            </a:lvl1pPr>
          </a:lstStyle>
          <a:p>
            <a:pPr>
              <a:defRPr/>
            </a:pPr>
            <a:fld id="{1A14A6B3-5467-4438-B897-B5F8092896B4}" type="slidenum">
              <a:rPr lang="en-US"/>
              <a:pPr>
                <a:defRPr/>
              </a:pPr>
              <a:t>‹#›</a:t>
            </a:fld>
            <a:endParaRPr lang="en-US" dirty="0"/>
          </a:p>
        </p:txBody>
      </p:sp>
      <p:sp>
        <p:nvSpPr>
          <p:cNvPr id="6" name="Rectangle 5"/>
          <p:cNvSpPr>
            <a:spLocks noGrp="1" noChangeArrowheads="1"/>
          </p:cNvSpPr>
          <p:nvPr userDrawn="1">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extLst>
      <p:ext uri="{BB962C8B-B14F-4D97-AF65-F5344CB8AC3E}">
        <p14:creationId xmlns:p14="http://schemas.microsoft.com/office/powerpoint/2010/main" val="326217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noChangeArrowheads="1"/>
          </p:cNvSpPr>
          <p:nvPr>
            <p:ph type="sldNum" sz="quarter" idx="11"/>
          </p:nvPr>
        </p:nvSpPr>
        <p:spPr>
          <a:ln/>
        </p:spPr>
        <p:txBody>
          <a:bodyPr/>
          <a:lstStyle>
            <a:lvl1pPr>
              <a:defRPr/>
            </a:lvl1pPr>
          </a:lstStyle>
          <a:p>
            <a:pPr>
              <a:defRPr/>
            </a:pPr>
            <a:fld id="{A25C5440-5BAF-4F54-8258-74230738DE44}" type="slidenum">
              <a:rPr lang="en-US"/>
              <a:pPr>
                <a:defRPr/>
              </a:pPr>
              <a:t>‹#›</a:t>
            </a:fld>
            <a:endParaRPr lang="en-US" dirty="0"/>
          </a:p>
        </p:txBody>
      </p:sp>
      <p:sp>
        <p:nvSpPr>
          <p:cNvPr id="6" name="Rectangle 5"/>
          <p:cNvSpPr>
            <a:spLocks noGrp="1" noChangeArrowheads="1"/>
          </p:cNvSpPr>
          <p:nvPr userDrawn="1">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extLst>
      <p:ext uri="{BB962C8B-B14F-4D97-AF65-F5344CB8AC3E}">
        <p14:creationId xmlns:p14="http://schemas.microsoft.com/office/powerpoint/2010/main" val="1629648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6"/>
          <p:cNvSpPr>
            <a:spLocks noGrp="1" noChangeArrowheads="1"/>
          </p:cNvSpPr>
          <p:nvPr>
            <p:ph type="sldNum" sz="quarter" idx="11"/>
          </p:nvPr>
        </p:nvSpPr>
        <p:spPr>
          <a:ln/>
        </p:spPr>
        <p:txBody>
          <a:bodyPr/>
          <a:lstStyle>
            <a:lvl1pPr>
              <a:defRPr/>
            </a:lvl1pPr>
          </a:lstStyle>
          <a:p>
            <a:pPr>
              <a:defRPr/>
            </a:pPr>
            <a:fld id="{90E8FFA8-97BF-4389-9AEE-64D964162CE8}" type="slidenum">
              <a:rPr lang="en-US"/>
              <a:pPr>
                <a:defRPr/>
              </a:pPr>
              <a:t>‹#›</a:t>
            </a:fld>
            <a:endParaRPr lang="en-US" dirty="0"/>
          </a:p>
        </p:txBody>
      </p:sp>
      <p:sp>
        <p:nvSpPr>
          <p:cNvPr id="6" name="Rectangle 5"/>
          <p:cNvSpPr>
            <a:spLocks noGrp="1" noChangeArrowheads="1"/>
          </p:cNvSpPr>
          <p:nvPr userDrawn="1">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extLst>
      <p:ext uri="{BB962C8B-B14F-4D97-AF65-F5344CB8AC3E}">
        <p14:creationId xmlns:p14="http://schemas.microsoft.com/office/powerpoint/2010/main" val="41932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noChangeArrowheads="1"/>
          </p:cNvSpPr>
          <p:nvPr>
            <p:ph type="sldNum" sz="quarter" idx="11"/>
          </p:nvPr>
        </p:nvSpPr>
        <p:spPr>
          <a:ln/>
        </p:spPr>
        <p:txBody>
          <a:bodyPr/>
          <a:lstStyle>
            <a:lvl1pPr>
              <a:defRPr/>
            </a:lvl1pPr>
          </a:lstStyle>
          <a:p>
            <a:pPr>
              <a:defRPr/>
            </a:pPr>
            <a:fld id="{1FD29DF6-B1FA-4DB3-AC7E-24A4E2C98EF8}" type="slidenum">
              <a:rPr lang="en-US"/>
              <a:pPr>
                <a:defRPr/>
              </a:pPr>
              <a:t>‹#›</a:t>
            </a:fld>
            <a:endParaRPr lang="en-US" dirty="0"/>
          </a:p>
        </p:txBody>
      </p:sp>
      <p:sp>
        <p:nvSpPr>
          <p:cNvPr id="7" name="Rectangle 5"/>
          <p:cNvSpPr>
            <a:spLocks noGrp="1" noChangeArrowheads="1"/>
          </p:cNvSpPr>
          <p:nvPr userDrawn="1">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extLst>
      <p:ext uri="{BB962C8B-B14F-4D97-AF65-F5344CB8AC3E}">
        <p14:creationId xmlns:p14="http://schemas.microsoft.com/office/powerpoint/2010/main" val="733196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6"/>
          <p:cNvSpPr>
            <a:spLocks noGrp="1" noChangeArrowheads="1"/>
          </p:cNvSpPr>
          <p:nvPr>
            <p:ph type="sldNum" sz="quarter" idx="11"/>
          </p:nvPr>
        </p:nvSpPr>
        <p:spPr>
          <a:ln/>
        </p:spPr>
        <p:txBody>
          <a:bodyPr/>
          <a:lstStyle>
            <a:lvl1pPr>
              <a:defRPr/>
            </a:lvl1pPr>
          </a:lstStyle>
          <a:p>
            <a:pPr>
              <a:defRPr/>
            </a:pPr>
            <a:fld id="{E8B4C948-ACEC-4314-A829-A24AF3EC8191}" type="slidenum">
              <a:rPr lang="en-US"/>
              <a:pPr>
                <a:defRPr/>
              </a:pPr>
              <a:t>‹#›</a:t>
            </a:fld>
            <a:endParaRPr lang="en-US" dirty="0"/>
          </a:p>
        </p:txBody>
      </p:sp>
      <p:sp>
        <p:nvSpPr>
          <p:cNvPr id="9" name="Rectangle 5"/>
          <p:cNvSpPr>
            <a:spLocks noGrp="1" noChangeArrowheads="1"/>
          </p:cNvSpPr>
          <p:nvPr userDrawn="1">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extLst>
      <p:ext uri="{BB962C8B-B14F-4D97-AF65-F5344CB8AC3E}">
        <p14:creationId xmlns:p14="http://schemas.microsoft.com/office/powerpoint/2010/main" val="2540445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5"/>
          <p:cNvSpPr>
            <a:spLocks noGrp="1" noChangeArrowheads="1"/>
          </p:cNvSpPr>
          <p:nvPr>
            <p:ph type="ftr" sz="quarter" idx="10"/>
          </p:nvPr>
        </p:nvSpPr>
        <p:spPr>
          <a:xfrm>
            <a:off x="457200" y="6381750"/>
            <a:ext cx="5638800" cy="476250"/>
          </a:xfrm>
          <a:prstGeom prst="rect">
            <a:avLst/>
          </a:prstGeom>
          <a:ln/>
        </p:spPr>
        <p:txBody>
          <a:bodyPr/>
          <a:lstStyle>
            <a:lvl1pPr>
              <a:defRPr/>
            </a:lvl1pPr>
          </a:lstStyle>
          <a:p>
            <a:pPr>
              <a:defRPr/>
            </a:pPr>
            <a:r>
              <a:rPr lang="en-US" dirty="0"/>
              <a:t>Electronic Commerce, Tenth Edition</a:t>
            </a:r>
          </a:p>
        </p:txBody>
      </p:sp>
      <p:sp>
        <p:nvSpPr>
          <p:cNvPr id="4" name="Slide Number Placeholder 6"/>
          <p:cNvSpPr>
            <a:spLocks noGrp="1" noChangeArrowheads="1"/>
          </p:cNvSpPr>
          <p:nvPr>
            <p:ph type="sldNum" sz="quarter" idx="11"/>
          </p:nvPr>
        </p:nvSpPr>
        <p:spPr>
          <a:ln/>
        </p:spPr>
        <p:txBody>
          <a:bodyPr/>
          <a:lstStyle>
            <a:lvl1pPr>
              <a:defRPr/>
            </a:lvl1pPr>
          </a:lstStyle>
          <a:p>
            <a:pPr>
              <a:defRPr/>
            </a:pPr>
            <a:fld id="{DA460506-9980-4BC7-B90E-90AD8AFDA3E0}" type="slidenum">
              <a:rPr lang="en-US"/>
              <a:pPr>
                <a:defRPr/>
              </a:pPr>
              <a:t>‹#›</a:t>
            </a:fld>
            <a:endParaRPr lang="en-US" dirty="0"/>
          </a:p>
        </p:txBody>
      </p:sp>
    </p:spTree>
    <p:extLst>
      <p:ext uri="{BB962C8B-B14F-4D97-AF65-F5344CB8AC3E}">
        <p14:creationId xmlns:p14="http://schemas.microsoft.com/office/powerpoint/2010/main" val="1074408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noChangeArrowheads="1"/>
          </p:cNvSpPr>
          <p:nvPr>
            <p:ph type="ftr" sz="quarter" idx="10"/>
          </p:nvPr>
        </p:nvSpPr>
        <p:spPr>
          <a:xfrm>
            <a:off x="457200" y="6381750"/>
            <a:ext cx="5638800" cy="476250"/>
          </a:xfrm>
          <a:prstGeom prst="rect">
            <a:avLst/>
          </a:prstGeom>
        </p:spPr>
        <p:txBody>
          <a:bodyPr/>
          <a:lstStyle>
            <a:lvl1pPr>
              <a:defRPr dirty="0"/>
            </a:lvl1pPr>
          </a:lstStyle>
          <a:p>
            <a:pPr>
              <a:defRPr/>
            </a:pPr>
            <a:endParaRPr lang="en-US" dirty="0"/>
          </a:p>
        </p:txBody>
      </p:sp>
      <p:sp>
        <p:nvSpPr>
          <p:cNvPr id="3" name="Rectangle 2"/>
          <p:cNvSpPr>
            <a:spLocks noGrp="1" noChangeArrowheads="1"/>
          </p:cNvSpPr>
          <p:nvPr>
            <p:ph type="sldNum" sz="quarter" idx="11"/>
          </p:nvPr>
        </p:nvSpPr>
        <p:spPr/>
        <p:txBody>
          <a:bodyPr/>
          <a:lstStyle>
            <a:lvl1pPr>
              <a:defRPr/>
            </a:lvl1pPr>
          </a:lstStyle>
          <a:p>
            <a:pPr>
              <a:defRPr/>
            </a:pPr>
            <a:fld id="{F9979769-C15F-4E1D-ACE7-1BB2F7FED1FB}" type="slidenum">
              <a:rPr lang="en-US"/>
              <a:pPr>
                <a:defRPr/>
              </a:pPr>
              <a:t>‹#›</a:t>
            </a:fld>
            <a:endParaRPr lang="en-US" dirty="0"/>
          </a:p>
        </p:txBody>
      </p:sp>
    </p:spTree>
    <p:extLst>
      <p:ext uri="{BB962C8B-B14F-4D97-AF65-F5344CB8AC3E}">
        <p14:creationId xmlns:p14="http://schemas.microsoft.com/office/powerpoint/2010/main" val="25972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93BC2A6-FBF6-4F42-AB1A-9AEAB3F6BD7E}" type="slidenum">
              <a:rPr lang="en-US"/>
              <a:pPr>
                <a:defRPr/>
              </a:pPr>
              <a:t>‹#›</a:t>
            </a:fld>
            <a:endParaRPr lang="en-US" dirty="0"/>
          </a:p>
        </p:txBody>
      </p:sp>
      <p:sp>
        <p:nvSpPr>
          <p:cNvPr id="6" name="Rectangle 5"/>
          <p:cNvSpPr>
            <a:spLocks noGrp="1" noChangeArrowheads="1"/>
          </p:cNvSpPr>
          <p:nvPr userDrawn="1">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extLst>
      <p:ext uri="{BB962C8B-B14F-4D97-AF65-F5344CB8AC3E}">
        <p14:creationId xmlns:p14="http://schemas.microsoft.com/office/powerpoint/2010/main" val="4061467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noChangeArrowheads="1"/>
          </p:cNvSpPr>
          <p:nvPr>
            <p:ph type="ftr" sz="quarter" idx="10"/>
          </p:nvPr>
        </p:nvSpPr>
        <p:spPr>
          <a:xfrm>
            <a:off x="457200" y="6381750"/>
            <a:ext cx="5638800" cy="476250"/>
          </a:xfrm>
          <a:prstGeom prst="rect">
            <a:avLst/>
          </a:prstGeom>
          <a:ln/>
        </p:spPr>
        <p:txBody>
          <a:bodyPr/>
          <a:lstStyle>
            <a:lvl1pPr>
              <a:defRPr/>
            </a:lvl1pPr>
          </a:lstStyle>
          <a:p>
            <a:pPr>
              <a:defRPr/>
            </a:pPr>
            <a:r>
              <a:rPr lang="en-US" dirty="0"/>
              <a:t>Electronic Commerce, Tenth Edition</a:t>
            </a:r>
          </a:p>
        </p:txBody>
      </p:sp>
      <p:sp>
        <p:nvSpPr>
          <p:cNvPr id="6" name="Slide Number Placeholder 6"/>
          <p:cNvSpPr>
            <a:spLocks noGrp="1" noChangeArrowheads="1"/>
          </p:cNvSpPr>
          <p:nvPr>
            <p:ph type="sldNum" sz="quarter" idx="11"/>
          </p:nvPr>
        </p:nvSpPr>
        <p:spPr>
          <a:ln/>
        </p:spPr>
        <p:txBody>
          <a:bodyPr/>
          <a:lstStyle>
            <a:lvl1pPr>
              <a:defRPr/>
            </a:lvl1pPr>
          </a:lstStyle>
          <a:p>
            <a:pPr>
              <a:defRPr/>
            </a:pPr>
            <a:fld id="{C1350337-AF45-4892-925F-BF2F72670DF0}" type="slidenum">
              <a:rPr lang="en-US"/>
              <a:pPr>
                <a:defRPr/>
              </a:pPr>
              <a:t>‹#›</a:t>
            </a:fld>
            <a:endParaRPr lang="en-US" dirty="0"/>
          </a:p>
        </p:txBody>
      </p:sp>
    </p:spTree>
    <p:extLst>
      <p:ext uri="{BB962C8B-B14F-4D97-AF65-F5344CB8AC3E}">
        <p14:creationId xmlns:p14="http://schemas.microsoft.com/office/powerpoint/2010/main" val="3380757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noChangeArrowheads="1"/>
          </p:cNvSpPr>
          <p:nvPr>
            <p:ph type="ftr" sz="quarter" idx="10"/>
          </p:nvPr>
        </p:nvSpPr>
        <p:spPr>
          <a:xfrm>
            <a:off x="457200" y="6381750"/>
            <a:ext cx="5638800" cy="476250"/>
          </a:xfrm>
          <a:prstGeom prst="rect">
            <a:avLst/>
          </a:prstGeom>
          <a:ln/>
        </p:spPr>
        <p:txBody>
          <a:bodyPr/>
          <a:lstStyle>
            <a:lvl1pPr>
              <a:defRPr/>
            </a:lvl1pPr>
          </a:lstStyle>
          <a:p>
            <a:pPr>
              <a:defRPr/>
            </a:pPr>
            <a:r>
              <a:rPr lang="en-US" dirty="0"/>
              <a:t>Electronic Commerce, Tenth Edition</a:t>
            </a:r>
          </a:p>
        </p:txBody>
      </p:sp>
      <p:sp>
        <p:nvSpPr>
          <p:cNvPr id="6" name="Slide Number Placeholder 6"/>
          <p:cNvSpPr>
            <a:spLocks noGrp="1" noChangeArrowheads="1"/>
          </p:cNvSpPr>
          <p:nvPr>
            <p:ph type="sldNum" sz="quarter" idx="11"/>
          </p:nvPr>
        </p:nvSpPr>
        <p:spPr>
          <a:ln/>
        </p:spPr>
        <p:txBody>
          <a:bodyPr/>
          <a:lstStyle>
            <a:lvl1pPr>
              <a:defRPr/>
            </a:lvl1pPr>
          </a:lstStyle>
          <a:p>
            <a:pPr>
              <a:defRPr/>
            </a:pPr>
            <a:fld id="{CA678052-7308-48B8-82A9-6CB804881576}" type="slidenum">
              <a:rPr lang="en-US"/>
              <a:pPr>
                <a:defRPr/>
              </a:pPr>
              <a:t>‹#›</a:t>
            </a:fld>
            <a:endParaRPr lang="en-US" dirty="0"/>
          </a:p>
        </p:txBody>
      </p:sp>
    </p:spTree>
    <p:extLst>
      <p:ext uri="{BB962C8B-B14F-4D97-AF65-F5344CB8AC3E}">
        <p14:creationId xmlns:p14="http://schemas.microsoft.com/office/powerpoint/2010/main" val="4207607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5"/>
          <p:cNvSpPr>
            <a:spLocks noGrp="1" noChangeArrowheads="1"/>
          </p:cNvSpPr>
          <p:nvPr>
            <p:ph type="ftr" sz="quarter" idx="10"/>
          </p:nvPr>
        </p:nvSpPr>
        <p:spPr>
          <a:xfrm>
            <a:off x="457200" y="6381750"/>
            <a:ext cx="5638800" cy="476250"/>
          </a:xfrm>
          <a:prstGeom prst="rect">
            <a:avLst/>
          </a:prstGeom>
          <a:ln/>
        </p:spPr>
        <p:txBody>
          <a:bodyPr/>
          <a:lstStyle>
            <a:lvl1pPr>
              <a:defRPr/>
            </a:lvl1pPr>
          </a:lstStyle>
          <a:p>
            <a:pPr>
              <a:defRPr/>
            </a:pPr>
            <a:r>
              <a:rPr lang="en-US" dirty="0"/>
              <a:t>Electronic Commerce, Tenth Edition</a:t>
            </a:r>
          </a:p>
        </p:txBody>
      </p:sp>
      <p:sp>
        <p:nvSpPr>
          <p:cNvPr id="5" name="Slide Number Placeholder 6"/>
          <p:cNvSpPr>
            <a:spLocks noGrp="1" noChangeArrowheads="1"/>
          </p:cNvSpPr>
          <p:nvPr>
            <p:ph type="sldNum" sz="quarter" idx="11"/>
          </p:nvPr>
        </p:nvSpPr>
        <p:spPr>
          <a:ln/>
        </p:spPr>
        <p:txBody>
          <a:bodyPr/>
          <a:lstStyle>
            <a:lvl1pPr>
              <a:defRPr/>
            </a:lvl1pPr>
          </a:lstStyle>
          <a:p>
            <a:pPr>
              <a:defRPr/>
            </a:pPr>
            <a:fld id="{697A5D7C-2958-4E2E-8788-FAA8F8128230}" type="slidenum">
              <a:rPr lang="en-US"/>
              <a:pPr>
                <a:defRPr/>
              </a:pPr>
              <a:t>‹#›</a:t>
            </a:fld>
            <a:endParaRPr lang="en-US" dirty="0"/>
          </a:p>
        </p:txBody>
      </p:sp>
    </p:spTree>
    <p:extLst>
      <p:ext uri="{BB962C8B-B14F-4D97-AF65-F5344CB8AC3E}">
        <p14:creationId xmlns:p14="http://schemas.microsoft.com/office/powerpoint/2010/main" val="265986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5"/>
          <p:cNvSpPr>
            <a:spLocks noGrp="1" noChangeArrowheads="1"/>
          </p:cNvSpPr>
          <p:nvPr>
            <p:ph type="ftr" sz="quarter" idx="10"/>
          </p:nvPr>
        </p:nvSpPr>
        <p:spPr>
          <a:xfrm>
            <a:off x="457200" y="6381750"/>
            <a:ext cx="5638800" cy="476250"/>
          </a:xfrm>
          <a:prstGeom prst="rect">
            <a:avLst/>
          </a:prstGeom>
          <a:ln/>
        </p:spPr>
        <p:txBody>
          <a:bodyPr/>
          <a:lstStyle>
            <a:lvl1pPr>
              <a:defRPr/>
            </a:lvl1pPr>
          </a:lstStyle>
          <a:p>
            <a:pPr>
              <a:defRPr/>
            </a:pPr>
            <a:r>
              <a:rPr lang="en-US" dirty="0"/>
              <a:t>Electronic Commerce, Tenth Edition</a:t>
            </a:r>
          </a:p>
        </p:txBody>
      </p:sp>
      <p:sp>
        <p:nvSpPr>
          <p:cNvPr id="5" name="Slide Number Placeholder 6"/>
          <p:cNvSpPr>
            <a:spLocks noGrp="1" noChangeArrowheads="1"/>
          </p:cNvSpPr>
          <p:nvPr>
            <p:ph type="sldNum" sz="quarter" idx="11"/>
          </p:nvPr>
        </p:nvSpPr>
        <p:spPr>
          <a:ln/>
        </p:spPr>
        <p:txBody>
          <a:bodyPr/>
          <a:lstStyle>
            <a:lvl1pPr>
              <a:defRPr/>
            </a:lvl1pPr>
          </a:lstStyle>
          <a:p>
            <a:pPr>
              <a:defRPr/>
            </a:pPr>
            <a:fld id="{963A8CF5-13F0-4E62-8A5A-D1771554FECB}" type="slidenum">
              <a:rPr lang="en-US"/>
              <a:pPr>
                <a:defRPr/>
              </a:pPr>
              <a:t>‹#›</a:t>
            </a:fld>
            <a:endParaRPr lang="en-US" dirty="0"/>
          </a:p>
        </p:txBody>
      </p:sp>
    </p:spTree>
    <p:extLst>
      <p:ext uri="{BB962C8B-B14F-4D97-AF65-F5344CB8AC3E}">
        <p14:creationId xmlns:p14="http://schemas.microsoft.com/office/powerpoint/2010/main" val="3921031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685800" y="3124200"/>
            <a:ext cx="7772400" cy="838200"/>
          </a:xfrm>
        </p:spPr>
        <p:txBody>
          <a:bodyPr/>
          <a:lstStyle>
            <a:lvl1pPr>
              <a:defRPr sz="4400"/>
            </a:lvl1pPr>
          </a:lstStyle>
          <a:p>
            <a:r>
              <a:rPr lang="en-US"/>
              <a:t>Click to edit Master title</a:t>
            </a:r>
          </a:p>
        </p:txBody>
      </p:sp>
      <p:sp>
        <p:nvSpPr>
          <p:cNvPr id="66563" name="Rectangle 3"/>
          <p:cNvSpPr>
            <a:spLocks noGrp="1" noChangeArrowheads="1"/>
          </p:cNvSpPr>
          <p:nvPr>
            <p:ph type="subTitle" idx="1"/>
          </p:nvPr>
        </p:nvSpPr>
        <p:spPr>
          <a:xfrm>
            <a:off x="1371600" y="4191000"/>
            <a:ext cx="6248400" cy="990600"/>
          </a:xfrm>
        </p:spPr>
        <p:txBody>
          <a:bodyPr/>
          <a:lstStyle>
            <a:lvl1pPr marL="0" indent="0" algn="ctr">
              <a:buFontTx/>
              <a:buNone/>
              <a:defRPr sz="4300" b="1"/>
            </a:lvl1pPr>
          </a:lstStyle>
          <a:p>
            <a:r>
              <a:rPr lang="en-US"/>
              <a:t>Click to edit Master subtitle style</a:t>
            </a:r>
          </a:p>
        </p:txBody>
      </p:sp>
      <p:sp>
        <p:nvSpPr>
          <p:cNvPr id="4" name="Rectangle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dirty="0">
                <a:solidFill>
                  <a:srgbClr val="222222"/>
                </a:solidFill>
                <a:latin typeface="Times New Roman" pitchFamily="18" charset="0"/>
                <a:cs typeface="+mn-cs"/>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p:spPr>
        <p:txBody>
          <a:bodyPr/>
          <a:lstStyle>
            <a:lvl1pPr algn="ctr">
              <a:defRPr dirty="0" smtClean="0">
                <a:solidFill>
                  <a:srgbClr val="222222"/>
                </a:solidFill>
                <a:latin typeface="Times New Roman" pitchFamily="18" charset="0"/>
              </a:defRPr>
            </a:lvl1pPr>
          </a:lstStyle>
          <a:p>
            <a:pPr>
              <a:defRPr/>
            </a:pPr>
            <a:r>
              <a:rPr lang="en-US" dirty="0"/>
              <a:t>Electronic Commerce, Tenth Edition</a:t>
            </a: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a:solidFill>
                  <a:srgbClr val="222222"/>
                </a:solidFill>
                <a:latin typeface="Times New Roman" pitchFamily="18" charset="0"/>
              </a:defRPr>
            </a:lvl1pPr>
          </a:lstStyle>
          <a:p>
            <a:pPr>
              <a:defRPr/>
            </a:pPr>
            <a:fld id="{2EF06E16-A5D8-4AF0-9836-3825AD3144CF}" type="slidenum">
              <a:rPr lang="en-US"/>
              <a:pPr>
                <a:defRPr/>
              </a:pPr>
              <a:t>‹#›</a:t>
            </a:fld>
            <a:endParaRPr lang="en-US" dirty="0"/>
          </a:p>
        </p:txBody>
      </p:sp>
    </p:spTree>
    <p:extLst>
      <p:ext uri="{BB962C8B-B14F-4D97-AF65-F5344CB8AC3E}">
        <p14:creationId xmlns:p14="http://schemas.microsoft.com/office/powerpoint/2010/main" val="8267373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Electronic Commerce, Tenth Edition</a:t>
            </a:r>
          </a:p>
        </p:txBody>
      </p:sp>
      <p:sp>
        <p:nvSpPr>
          <p:cNvPr id="5" name="Rectangle 5"/>
          <p:cNvSpPr>
            <a:spLocks noGrp="1" noChangeArrowheads="1"/>
          </p:cNvSpPr>
          <p:nvPr>
            <p:ph type="sldNum" sz="quarter" idx="11"/>
          </p:nvPr>
        </p:nvSpPr>
        <p:spPr>
          <a:ln/>
        </p:spPr>
        <p:txBody>
          <a:bodyPr/>
          <a:lstStyle>
            <a:lvl1pPr>
              <a:defRPr/>
            </a:lvl1pPr>
          </a:lstStyle>
          <a:p>
            <a:pPr>
              <a:defRPr/>
            </a:pPr>
            <a:fld id="{4F71B445-683C-4F9D-B608-B4095F96BE79}" type="slidenum">
              <a:rPr lang="en-US"/>
              <a:pPr>
                <a:defRPr/>
              </a:pPr>
              <a:t>‹#›</a:t>
            </a:fld>
            <a:endParaRPr lang="en-US" dirty="0"/>
          </a:p>
        </p:txBody>
      </p:sp>
    </p:spTree>
    <p:extLst>
      <p:ext uri="{BB962C8B-B14F-4D97-AF65-F5344CB8AC3E}">
        <p14:creationId xmlns:p14="http://schemas.microsoft.com/office/powerpoint/2010/main" val="477696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Electronic Commerce, Tenth Edition</a:t>
            </a:r>
          </a:p>
        </p:txBody>
      </p:sp>
      <p:sp>
        <p:nvSpPr>
          <p:cNvPr id="5" name="Rectangle 5"/>
          <p:cNvSpPr>
            <a:spLocks noGrp="1" noChangeArrowheads="1"/>
          </p:cNvSpPr>
          <p:nvPr>
            <p:ph type="sldNum" sz="quarter" idx="11"/>
          </p:nvPr>
        </p:nvSpPr>
        <p:spPr>
          <a:ln/>
        </p:spPr>
        <p:txBody>
          <a:bodyPr/>
          <a:lstStyle>
            <a:lvl1pPr>
              <a:defRPr/>
            </a:lvl1pPr>
          </a:lstStyle>
          <a:p>
            <a:pPr>
              <a:defRPr/>
            </a:pPr>
            <a:fld id="{C085A924-EE38-449D-9134-53E164440BA4}" type="slidenum">
              <a:rPr lang="en-US"/>
              <a:pPr>
                <a:defRPr/>
              </a:pPr>
              <a:t>‹#›</a:t>
            </a:fld>
            <a:endParaRPr lang="en-US" dirty="0"/>
          </a:p>
        </p:txBody>
      </p:sp>
    </p:spTree>
    <p:extLst>
      <p:ext uri="{BB962C8B-B14F-4D97-AF65-F5344CB8AC3E}">
        <p14:creationId xmlns:p14="http://schemas.microsoft.com/office/powerpoint/2010/main" val="3322223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7526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a:t>Electronic Commerce, Tenth Edition</a:t>
            </a:r>
          </a:p>
        </p:txBody>
      </p:sp>
      <p:sp>
        <p:nvSpPr>
          <p:cNvPr id="6" name="Rectangle 5"/>
          <p:cNvSpPr>
            <a:spLocks noGrp="1" noChangeArrowheads="1"/>
          </p:cNvSpPr>
          <p:nvPr>
            <p:ph type="sldNum" sz="quarter" idx="11"/>
          </p:nvPr>
        </p:nvSpPr>
        <p:spPr>
          <a:ln/>
        </p:spPr>
        <p:txBody>
          <a:bodyPr/>
          <a:lstStyle>
            <a:lvl1pPr>
              <a:defRPr/>
            </a:lvl1pPr>
          </a:lstStyle>
          <a:p>
            <a:pPr>
              <a:defRPr/>
            </a:pPr>
            <a:fld id="{D57199A6-2031-497F-8E47-A96BD8423E69}" type="slidenum">
              <a:rPr lang="en-US"/>
              <a:pPr>
                <a:defRPr/>
              </a:pPr>
              <a:t>‹#›</a:t>
            </a:fld>
            <a:endParaRPr lang="en-US" dirty="0"/>
          </a:p>
        </p:txBody>
      </p:sp>
    </p:spTree>
    <p:extLst>
      <p:ext uri="{BB962C8B-B14F-4D97-AF65-F5344CB8AC3E}">
        <p14:creationId xmlns:p14="http://schemas.microsoft.com/office/powerpoint/2010/main" val="3687497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a:t>Electronic Commerce, Tenth Edition</a:t>
            </a:r>
          </a:p>
        </p:txBody>
      </p:sp>
      <p:sp>
        <p:nvSpPr>
          <p:cNvPr id="8" name="Rectangle 5"/>
          <p:cNvSpPr>
            <a:spLocks noGrp="1" noChangeArrowheads="1"/>
          </p:cNvSpPr>
          <p:nvPr>
            <p:ph type="sldNum" sz="quarter" idx="11"/>
          </p:nvPr>
        </p:nvSpPr>
        <p:spPr>
          <a:ln/>
        </p:spPr>
        <p:txBody>
          <a:bodyPr/>
          <a:lstStyle>
            <a:lvl1pPr>
              <a:defRPr/>
            </a:lvl1pPr>
          </a:lstStyle>
          <a:p>
            <a:pPr>
              <a:defRPr/>
            </a:pPr>
            <a:fld id="{0F9C7069-4608-4D6E-8039-BAFB8CDE1786}" type="slidenum">
              <a:rPr lang="en-US"/>
              <a:pPr>
                <a:defRPr/>
              </a:pPr>
              <a:t>‹#›</a:t>
            </a:fld>
            <a:endParaRPr lang="en-US" dirty="0"/>
          </a:p>
        </p:txBody>
      </p:sp>
    </p:spTree>
    <p:extLst>
      <p:ext uri="{BB962C8B-B14F-4D97-AF65-F5344CB8AC3E}">
        <p14:creationId xmlns:p14="http://schemas.microsoft.com/office/powerpoint/2010/main" val="736429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a:t>Electronic Commerce, Tenth Edition</a:t>
            </a:r>
          </a:p>
        </p:txBody>
      </p:sp>
      <p:sp>
        <p:nvSpPr>
          <p:cNvPr id="4" name="Rectangle 5"/>
          <p:cNvSpPr>
            <a:spLocks noGrp="1" noChangeArrowheads="1"/>
          </p:cNvSpPr>
          <p:nvPr>
            <p:ph type="sldNum" sz="quarter" idx="11"/>
          </p:nvPr>
        </p:nvSpPr>
        <p:spPr>
          <a:ln/>
        </p:spPr>
        <p:txBody>
          <a:bodyPr/>
          <a:lstStyle>
            <a:lvl1pPr>
              <a:defRPr/>
            </a:lvl1pPr>
          </a:lstStyle>
          <a:p>
            <a:pPr>
              <a:defRPr/>
            </a:pPr>
            <a:fld id="{9A80AAF7-63EB-46C7-8F57-4BEEA7D7A40D}" type="slidenum">
              <a:rPr lang="en-US"/>
              <a:pPr>
                <a:defRPr/>
              </a:pPr>
              <a:t>‹#›</a:t>
            </a:fld>
            <a:endParaRPr lang="en-US" dirty="0"/>
          </a:p>
        </p:txBody>
      </p:sp>
    </p:spTree>
    <p:extLst>
      <p:ext uri="{BB962C8B-B14F-4D97-AF65-F5344CB8AC3E}">
        <p14:creationId xmlns:p14="http://schemas.microsoft.com/office/powerpoint/2010/main" val="7737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6"/>
          <p:cNvSpPr>
            <a:spLocks noGrp="1" noChangeArrowheads="1"/>
          </p:cNvSpPr>
          <p:nvPr>
            <p:ph type="sldNum" sz="quarter" idx="11"/>
          </p:nvPr>
        </p:nvSpPr>
        <p:spPr>
          <a:ln/>
        </p:spPr>
        <p:txBody>
          <a:bodyPr/>
          <a:lstStyle>
            <a:lvl1pPr>
              <a:defRPr/>
            </a:lvl1pPr>
          </a:lstStyle>
          <a:p>
            <a:pPr>
              <a:defRPr/>
            </a:pPr>
            <a:fld id="{F3E91F80-A4C2-41ED-84A6-9D0D94F58D30}" type="slidenum">
              <a:rPr lang="en-US"/>
              <a:pPr>
                <a:defRPr/>
              </a:pPr>
              <a:t>‹#›</a:t>
            </a:fld>
            <a:endParaRPr lang="en-US" dirty="0"/>
          </a:p>
        </p:txBody>
      </p:sp>
      <p:sp>
        <p:nvSpPr>
          <p:cNvPr id="6" name="Rectangle 5"/>
          <p:cNvSpPr>
            <a:spLocks noGrp="1" noChangeArrowheads="1"/>
          </p:cNvSpPr>
          <p:nvPr userDrawn="1">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extLst>
      <p:ext uri="{BB962C8B-B14F-4D97-AF65-F5344CB8AC3E}">
        <p14:creationId xmlns:p14="http://schemas.microsoft.com/office/powerpoint/2010/main" val="2524784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a:t>Electronic Commerce, Tenth Edition</a:t>
            </a:r>
          </a:p>
        </p:txBody>
      </p:sp>
      <p:sp>
        <p:nvSpPr>
          <p:cNvPr id="3" name="Rectangle 5"/>
          <p:cNvSpPr>
            <a:spLocks noGrp="1" noChangeArrowheads="1"/>
          </p:cNvSpPr>
          <p:nvPr>
            <p:ph type="sldNum" sz="quarter" idx="11"/>
          </p:nvPr>
        </p:nvSpPr>
        <p:spPr>
          <a:ln/>
        </p:spPr>
        <p:txBody>
          <a:bodyPr/>
          <a:lstStyle>
            <a:lvl1pPr>
              <a:defRPr/>
            </a:lvl1pPr>
          </a:lstStyle>
          <a:p>
            <a:pPr>
              <a:defRPr/>
            </a:pPr>
            <a:fld id="{3843E8F7-939A-4CC8-B978-1360EC41C3B5}" type="slidenum">
              <a:rPr lang="en-US"/>
              <a:pPr>
                <a:defRPr/>
              </a:pPr>
              <a:t>‹#›</a:t>
            </a:fld>
            <a:endParaRPr lang="en-US" dirty="0"/>
          </a:p>
        </p:txBody>
      </p:sp>
    </p:spTree>
    <p:extLst>
      <p:ext uri="{BB962C8B-B14F-4D97-AF65-F5344CB8AC3E}">
        <p14:creationId xmlns:p14="http://schemas.microsoft.com/office/powerpoint/2010/main" val="4189082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a:t>Electronic Commerce, Tenth Edition</a:t>
            </a:r>
          </a:p>
        </p:txBody>
      </p:sp>
      <p:sp>
        <p:nvSpPr>
          <p:cNvPr id="6" name="Rectangle 5"/>
          <p:cNvSpPr>
            <a:spLocks noGrp="1" noChangeArrowheads="1"/>
          </p:cNvSpPr>
          <p:nvPr>
            <p:ph type="sldNum" sz="quarter" idx="11"/>
          </p:nvPr>
        </p:nvSpPr>
        <p:spPr>
          <a:ln/>
        </p:spPr>
        <p:txBody>
          <a:bodyPr/>
          <a:lstStyle>
            <a:lvl1pPr>
              <a:defRPr/>
            </a:lvl1pPr>
          </a:lstStyle>
          <a:p>
            <a:pPr>
              <a:defRPr/>
            </a:pPr>
            <a:fld id="{5DAAC624-B3FF-45FE-99C6-56C07445EBE8}" type="slidenum">
              <a:rPr lang="en-US"/>
              <a:pPr>
                <a:defRPr/>
              </a:pPr>
              <a:t>‹#›</a:t>
            </a:fld>
            <a:endParaRPr lang="en-US" dirty="0"/>
          </a:p>
        </p:txBody>
      </p:sp>
    </p:spTree>
    <p:extLst>
      <p:ext uri="{BB962C8B-B14F-4D97-AF65-F5344CB8AC3E}">
        <p14:creationId xmlns:p14="http://schemas.microsoft.com/office/powerpoint/2010/main" val="894918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a:t>Electronic Commerce, Tenth Edition</a:t>
            </a:r>
          </a:p>
        </p:txBody>
      </p:sp>
      <p:sp>
        <p:nvSpPr>
          <p:cNvPr id="6" name="Rectangle 5"/>
          <p:cNvSpPr>
            <a:spLocks noGrp="1" noChangeArrowheads="1"/>
          </p:cNvSpPr>
          <p:nvPr>
            <p:ph type="sldNum" sz="quarter" idx="11"/>
          </p:nvPr>
        </p:nvSpPr>
        <p:spPr>
          <a:ln/>
        </p:spPr>
        <p:txBody>
          <a:bodyPr/>
          <a:lstStyle>
            <a:lvl1pPr>
              <a:defRPr/>
            </a:lvl1pPr>
          </a:lstStyle>
          <a:p>
            <a:pPr>
              <a:defRPr/>
            </a:pPr>
            <a:fld id="{4B269C4F-0403-4884-9D69-636231044CB6}" type="slidenum">
              <a:rPr lang="en-US"/>
              <a:pPr>
                <a:defRPr/>
              </a:pPr>
              <a:t>‹#›</a:t>
            </a:fld>
            <a:endParaRPr lang="en-US" dirty="0"/>
          </a:p>
        </p:txBody>
      </p:sp>
    </p:spTree>
    <p:extLst>
      <p:ext uri="{BB962C8B-B14F-4D97-AF65-F5344CB8AC3E}">
        <p14:creationId xmlns:p14="http://schemas.microsoft.com/office/powerpoint/2010/main" val="236262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Electronic Commerce, Tenth Edition</a:t>
            </a:r>
          </a:p>
        </p:txBody>
      </p:sp>
      <p:sp>
        <p:nvSpPr>
          <p:cNvPr id="5" name="Rectangle 5"/>
          <p:cNvSpPr>
            <a:spLocks noGrp="1" noChangeArrowheads="1"/>
          </p:cNvSpPr>
          <p:nvPr>
            <p:ph type="sldNum" sz="quarter" idx="11"/>
          </p:nvPr>
        </p:nvSpPr>
        <p:spPr>
          <a:ln/>
        </p:spPr>
        <p:txBody>
          <a:bodyPr/>
          <a:lstStyle>
            <a:lvl1pPr>
              <a:defRPr/>
            </a:lvl1pPr>
          </a:lstStyle>
          <a:p>
            <a:pPr>
              <a:defRPr/>
            </a:pPr>
            <a:fld id="{4AF7CB57-A864-4AD0-A0D0-448AC8C56830}" type="slidenum">
              <a:rPr lang="en-US"/>
              <a:pPr>
                <a:defRPr/>
              </a:pPr>
              <a:t>‹#›</a:t>
            </a:fld>
            <a:endParaRPr lang="en-US" dirty="0"/>
          </a:p>
        </p:txBody>
      </p:sp>
    </p:spTree>
    <p:extLst>
      <p:ext uri="{BB962C8B-B14F-4D97-AF65-F5344CB8AC3E}">
        <p14:creationId xmlns:p14="http://schemas.microsoft.com/office/powerpoint/2010/main" val="1567835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20764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6076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Electronic Commerce, Tenth Edition</a:t>
            </a:r>
          </a:p>
        </p:txBody>
      </p:sp>
      <p:sp>
        <p:nvSpPr>
          <p:cNvPr id="5" name="Rectangle 5"/>
          <p:cNvSpPr>
            <a:spLocks noGrp="1" noChangeArrowheads="1"/>
          </p:cNvSpPr>
          <p:nvPr>
            <p:ph type="sldNum" sz="quarter" idx="11"/>
          </p:nvPr>
        </p:nvSpPr>
        <p:spPr>
          <a:ln/>
        </p:spPr>
        <p:txBody>
          <a:bodyPr/>
          <a:lstStyle>
            <a:lvl1pPr>
              <a:defRPr/>
            </a:lvl1pPr>
          </a:lstStyle>
          <a:p>
            <a:pPr>
              <a:defRPr/>
            </a:pPr>
            <a:fld id="{47C863C6-022F-4009-9297-003BE85D82D8}" type="slidenum">
              <a:rPr lang="en-US"/>
              <a:pPr>
                <a:defRPr/>
              </a:pPr>
              <a:t>‹#›</a:t>
            </a:fld>
            <a:endParaRPr lang="en-US" dirty="0"/>
          </a:p>
        </p:txBody>
      </p:sp>
    </p:spTree>
    <p:extLst>
      <p:ext uri="{BB962C8B-B14F-4D97-AF65-F5344CB8AC3E}">
        <p14:creationId xmlns:p14="http://schemas.microsoft.com/office/powerpoint/2010/main" val="1227969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January 20,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1A14A6B3-5467-4438-B897-B5F8092896B4}" type="slidenum">
              <a:rPr lang="en-US" smtClean="0"/>
              <a:pPr>
                <a:defRPr/>
              </a:pPr>
              <a:t>‹#›</a:t>
            </a:fld>
            <a:endParaRPr lang="en-US" dirty="0"/>
          </a:p>
        </p:txBody>
      </p:sp>
      <p:sp>
        <p:nvSpPr>
          <p:cNvPr id="11" name="Rectangle 5"/>
          <p:cNvSpPr>
            <a:spLocks noGrp="1" noChangeArrowheads="1"/>
          </p:cNvSpPr>
          <p:nvPr>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tx2"/>
                </a:solidFill>
              </a:rPr>
              <a:t>E-Business, Tenth Edition</a:t>
            </a:r>
            <a:endParaRPr lang="en-US" dirty="0">
              <a:solidFill>
                <a:schemeClr val="tx2"/>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January 20,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A25C5440-5BAF-4F54-8258-74230738DE44}" type="slidenum">
              <a:rPr lang="en-US" smtClean="0"/>
              <a:pPr>
                <a:defRPr/>
              </a:pPr>
              <a:t>‹#›</a:t>
            </a:fld>
            <a:endParaRPr lang="en-US" dirty="0"/>
          </a:p>
        </p:txBody>
      </p:sp>
      <p:sp>
        <p:nvSpPr>
          <p:cNvPr id="7" name="Rectangle 5"/>
          <p:cNvSpPr>
            <a:spLocks noGrp="1" noChangeArrowheads="1"/>
          </p:cNvSpPr>
          <p:nvPr>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tx2"/>
                </a:solidFill>
              </a:rPr>
              <a:t>E-Business, Tenth Edition</a:t>
            </a:r>
            <a:endParaRPr lang="en-US" dirty="0">
              <a:solidFill>
                <a:schemeClr val="tx2"/>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January 20, 2016</a:t>
            </a:fld>
            <a:endParaRPr lang="en-US" dirty="0"/>
          </a:p>
        </p:txBody>
      </p:sp>
      <p:sp>
        <p:nvSpPr>
          <p:cNvPr id="8" name="Slide Number Placeholder 7"/>
          <p:cNvSpPr>
            <a:spLocks noGrp="1"/>
          </p:cNvSpPr>
          <p:nvPr>
            <p:ph type="sldNum" sz="quarter" idx="11"/>
          </p:nvPr>
        </p:nvSpPr>
        <p:spPr/>
        <p:txBody>
          <a:bodyPr/>
          <a:lstStyle/>
          <a:p>
            <a:pPr>
              <a:defRPr/>
            </a:pPr>
            <a:fld id="{90E8FFA8-97BF-4389-9AEE-64D964162CE8}" type="slidenum">
              <a:rPr lang="en-US" smtClean="0"/>
              <a:pPr>
                <a:defRPr/>
              </a:pPr>
              <a:t>‹#›</a:t>
            </a:fld>
            <a:endParaRPr lang="en-US" dirty="0"/>
          </a:p>
        </p:txBody>
      </p:sp>
      <p:sp>
        <p:nvSpPr>
          <p:cNvPr id="9" name="Footer Placeholder 8"/>
          <p:cNvSpPr>
            <a:spLocks noGrp="1"/>
          </p:cNvSpPr>
          <p:nvPr>
            <p:ph type="ftr" sz="quarter" idx="12"/>
          </p:nvPr>
        </p:nvSpPr>
        <p:spPr/>
        <p:txBody>
          <a:bodyPr/>
          <a:lstStyle/>
          <a:p>
            <a:endParaRPr lang="en-US" dirty="0"/>
          </a:p>
        </p:txBody>
      </p:sp>
      <p:sp>
        <p:nvSpPr>
          <p:cNvPr id="10" name="Rectangle 5"/>
          <p:cNvSpPr>
            <a:spLocks noGrp="1" noChangeArrowheads="1"/>
          </p:cNvSpPr>
          <p:nvPr>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tx2"/>
                </a:solidFill>
              </a:rPr>
              <a:t>E-Business, Tenth Edition</a:t>
            </a:r>
            <a:endParaRPr lang="en-US" dirty="0">
              <a:solidFill>
                <a:schemeClr val="tx2"/>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January 20,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1FD29DF6-B1FA-4DB3-AC7E-24A4E2C98EF8}" type="slidenum">
              <a:rPr lang="en-US" smtClean="0"/>
              <a:pPr>
                <a:defRPr/>
              </a:pPr>
              <a:t>‹#›</a:t>
            </a:fld>
            <a:endParaRPr lang="en-US" dirty="0"/>
          </a:p>
        </p:txBody>
      </p:sp>
      <p:sp>
        <p:nvSpPr>
          <p:cNvPr id="8" name="Rectangle 5"/>
          <p:cNvSpPr>
            <a:spLocks noGrp="1" noChangeArrowheads="1"/>
          </p:cNvSpPr>
          <p:nvPr>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tx2"/>
                </a:solidFill>
              </a:rPr>
              <a:t>E-Business, Tenth Edition</a:t>
            </a:r>
            <a:endParaRPr lang="en-US" dirty="0">
              <a:solidFill>
                <a:schemeClr val="tx2"/>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January 20,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E8B4C948-ACEC-4314-A829-A24AF3EC8191}" type="slidenum">
              <a:rPr lang="en-US" smtClean="0"/>
              <a:pPr>
                <a:defRPr/>
              </a:pPr>
              <a:t>‹#›</a:t>
            </a:fld>
            <a:endParaRPr lang="en-US" dirty="0"/>
          </a:p>
        </p:txBody>
      </p:sp>
      <p:sp>
        <p:nvSpPr>
          <p:cNvPr id="10" name="Rectangle 5"/>
          <p:cNvSpPr>
            <a:spLocks noGrp="1" noChangeArrowheads="1"/>
          </p:cNvSpPr>
          <p:nvPr>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tx2"/>
                </a:solidFill>
              </a:rPr>
              <a:t>E-Business, Tenth Edition</a:t>
            </a:r>
            <a:endParaRPr lang="en-US" dirty="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0B82771-F43F-4D54-ADA4-7E8644B7109B}" type="slidenum">
              <a:rPr lang="en-US"/>
              <a:pPr>
                <a:defRPr/>
              </a:pPr>
              <a:t>‹#›</a:t>
            </a:fld>
            <a:endParaRPr lang="en-US" dirty="0"/>
          </a:p>
        </p:txBody>
      </p:sp>
      <p:sp>
        <p:nvSpPr>
          <p:cNvPr id="7" name="Rectangle 5"/>
          <p:cNvSpPr>
            <a:spLocks noGrp="1" noChangeArrowheads="1"/>
          </p:cNvSpPr>
          <p:nvPr userDrawn="1">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extLst>
      <p:ext uri="{BB962C8B-B14F-4D97-AF65-F5344CB8AC3E}">
        <p14:creationId xmlns:p14="http://schemas.microsoft.com/office/powerpoint/2010/main" val="3347394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January 20, 2016</a:t>
            </a:fld>
            <a:endParaRPr lang="en-US"/>
          </a:p>
        </p:txBody>
      </p:sp>
      <p:sp>
        <p:nvSpPr>
          <p:cNvPr id="4" name="Footer Placeholder 3"/>
          <p:cNvSpPr>
            <a:spLocks noGrp="1"/>
          </p:cNvSpPr>
          <p:nvPr>
            <p:ph type="ftr" sz="quarter" idx="11"/>
          </p:nvPr>
        </p:nvSpPr>
        <p:spPr/>
        <p:txBody>
          <a:bodyPr/>
          <a:lstStyle/>
          <a:p>
            <a:pPr>
              <a:defRPr/>
            </a:pPr>
            <a:r>
              <a:rPr lang="en-US" smtClean="0"/>
              <a:t>Electronic Commerce, Tenth Edition</a:t>
            </a:r>
            <a:endParaRPr lang="en-US" dirty="0"/>
          </a:p>
        </p:txBody>
      </p:sp>
      <p:sp>
        <p:nvSpPr>
          <p:cNvPr id="5" name="Slide Number Placeholder 4"/>
          <p:cNvSpPr>
            <a:spLocks noGrp="1"/>
          </p:cNvSpPr>
          <p:nvPr>
            <p:ph type="sldNum" sz="quarter" idx="12"/>
          </p:nvPr>
        </p:nvSpPr>
        <p:spPr/>
        <p:txBody>
          <a:bodyPr/>
          <a:lstStyle/>
          <a:p>
            <a:pPr>
              <a:defRPr/>
            </a:pPr>
            <a:fld id="{DA460506-9980-4BC7-B90E-90AD8AFDA3E0}" type="slidenum">
              <a:rPr lang="en-US" smtClean="0"/>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January 20, 2016</a:t>
            </a:fld>
            <a:endParaRPr lang="en-US"/>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9979769-C15F-4E1D-ACE7-1BB2F7FED1FB}" type="slidenum">
              <a:rPr lang="en-US" smtClean="0"/>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20, 2016</a:t>
            </a:fld>
            <a:endParaRPr lang="en-US"/>
          </a:p>
        </p:txBody>
      </p:sp>
      <p:sp>
        <p:nvSpPr>
          <p:cNvPr id="6" name="Footer Placeholder 5"/>
          <p:cNvSpPr>
            <a:spLocks noGrp="1"/>
          </p:cNvSpPr>
          <p:nvPr>
            <p:ph type="ftr" sz="quarter" idx="11"/>
          </p:nvPr>
        </p:nvSpPr>
        <p:spPr/>
        <p:txBody>
          <a:bodyPr/>
          <a:lstStyle/>
          <a:p>
            <a:pPr>
              <a:defRPr/>
            </a:pPr>
            <a:r>
              <a:rPr lang="en-US" smtClean="0"/>
              <a:t>Electronic Commerce, Tenth Edition</a:t>
            </a:r>
            <a:endParaRPr lang="en-US" dirty="0"/>
          </a:p>
        </p:txBody>
      </p:sp>
      <p:sp>
        <p:nvSpPr>
          <p:cNvPr id="7" name="Slide Number Placeholder 6"/>
          <p:cNvSpPr>
            <a:spLocks noGrp="1"/>
          </p:cNvSpPr>
          <p:nvPr>
            <p:ph type="sldNum" sz="quarter" idx="12"/>
          </p:nvPr>
        </p:nvSpPr>
        <p:spPr/>
        <p:txBody>
          <a:bodyPr/>
          <a:lstStyle/>
          <a:p>
            <a:pPr>
              <a:defRPr/>
            </a:pPr>
            <a:fld id="{C1350337-AF45-4892-925F-BF2F72670DF0}" type="slidenum">
              <a:rPr lang="en-US" smtClean="0"/>
              <a:pPr>
                <a:defRPr/>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January 20, 2016</a:t>
            </a:fld>
            <a:endParaRPr lang="en-US"/>
          </a:p>
        </p:txBody>
      </p:sp>
      <p:sp>
        <p:nvSpPr>
          <p:cNvPr id="6" name="Footer Placeholder 5"/>
          <p:cNvSpPr>
            <a:spLocks noGrp="1"/>
          </p:cNvSpPr>
          <p:nvPr>
            <p:ph type="ftr" sz="quarter" idx="11"/>
          </p:nvPr>
        </p:nvSpPr>
        <p:spPr/>
        <p:txBody>
          <a:bodyPr/>
          <a:lstStyle/>
          <a:p>
            <a:pPr>
              <a:defRPr/>
            </a:pPr>
            <a:r>
              <a:rPr lang="en-US" smtClean="0"/>
              <a:t>Electronic Commerce, Tenth Edition</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CA678052-7308-48B8-82A9-6CB804881576}" type="slidenum">
              <a:rPr lang="en-US" smtClean="0"/>
              <a:pPr>
                <a:defRPr/>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January 20, 2016</a:t>
            </a:fld>
            <a:endParaRPr lang="en-US"/>
          </a:p>
        </p:txBody>
      </p:sp>
      <p:sp>
        <p:nvSpPr>
          <p:cNvPr id="5" name="Footer Placeholder 4"/>
          <p:cNvSpPr>
            <a:spLocks noGrp="1"/>
          </p:cNvSpPr>
          <p:nvPr>
            <p:ph type="ftr" sz="quarter" idx="11"/>
          </p:nvPr>
        </p:nvSpPr>
        <p:spPr/>
        <p:txBody>
          <a:bodyPr/>
          <a:lstStyle/>
          <a:p>
            <a:pPr>
              <a:defRPr/>
            </a:pPr>
            <a:r>
              <a:rPr lang="en-US" smtClean="0"/>
              <a:t>Electronic Commerce, Tenth Edition</a:t>
            </a:r>
            <a:endParaRPr lang="en-US" dirty="0"/>
          </a:p>
        </p:txBody>
      </p:sp>
      <p:sp>
        <p:nvSpPr>
          <p:cNvPr id="6" name="Slide Number Placeholder 5"/>
          <p:cNvSpPr>
            <a:spLocks noGrp="1"/>
          </p:cNvSpPr>
          <p:nvPr>
            <p:ph type="sldNum" sz="quarter" idx="12"/>
          </p:nvPr>
        </p:nvSpPr>
        <p:spPr/>
        <p:txBody>
          <a:bodyPr/>
          <a:lstStyle/>
          <a:p>
            <a:pPr>
              <a:defRPr/>
            </a:pPr>
            <a:fld id="{697A5D7C-2958-4E2E-8788-FAA8F8128230}" type="slidenum">
              <a:rPr lang="en-US" smtClean="0"/>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January 20, 2016</a:t>
            </a:fld>
            <a:endParaRPr lang="en-US"/>
          </a:p>
        </p:txBody>
      </p:sp>
      <p:sp>
        <p:nvSpPr>
          <p:cNvPr id="5" name="Footer Placeholder 4"/>
          <p:cNvSpPr>
            <a:spLocks noGrp="1"/>
          </p:cNvSpPr>
          <p:nvPr>
            <p:ph type="ftr" sz="quarter" idx="11"/>
          </p:nvPr>
        </p:nvSpPr>
        <p:spPr/>
        <p:txBody>
          <a:bodyPr/>
          <a:lstStyle/>
          <a:p>
            <a:pPr>
              <a:defRPr/>
            </a:pPr>
            <a:r>
              <a:rPr lang="en-US" smtClean="0"/>
              <a:t>Electronic Commerce, Tenth Edition</a:t>
            </a:r>
            <a:endParaRPr lang="en-US" dirty="0"/>
          </a:p>
        </p:txBody>
      </p:sp>
      <p:sp>
        <p:nvSpPr>
          <p:cNvPr id="6" name="Slide Number Placeholder 5"/>
          <p:cNvSpPr>
            <a:spLocks noGrp="1"/>
          </p:cNvSpPr>
          <p:nvPr>
            <p:ph type="sldNum" sz="quarter" idx="12"/>
          </p:nvPr>
        </p:nvSpPr>
        <p:spPr/>
        <p:txBody>
          <a:bodyPr/>
          <a:lstStyle/>
          <a:p>
            <a:pPr>
              <a:defRPr/>
            </a:pPr>
            <a:fld id="{963A8CF5-13F0-4E62-8A5A-D1771554FECB}"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9CADE9AD-E783-4B4B-BC42-C60F840A1503}" type="slidenum">
              <a:rPr lang="en-US"/>
              <a:pPr>
                <a:defRPr/>
              </a:pPr>
              <a:t>‹#›</a:t>
            </a:fld>
            <a:endParaRPr lang="en-US" dirty="0"/>
          </a:p>
        </p:txBody>
      </p:sp>
      <p:sp>
        <p:nvSpPr>
          <p:cNvPr id="9" name="Rectangle 5"/>
          <p:cNvSpPr>
            <a:spLocks noGrp="1" noChangeArrowheads="1"/>
          </p:cNvSpPr>
          <p:nvPr userDrawn="1">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extLst>
      <p:ext uri="{BB962C8B-B14F-4D97-AF65-F5344CB8AC3E}">
        <p14:creationId xmlns:p14="http://schemas.microsoft.com/office/powerpoint/2010/main" val="420509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4A3D7AFD-AC8C-41E4-8B5B-EC9E8DA40D00}" type="slidenum">
              <a:rPr lang="en-US"/>
              <a:pPr>
                <a:defRPr/>
              </a:pPr>
              <a:t>‹#›</a:t>
            </a:fld>
            <a:endParaRPr lang="en-US" dirty="0"/>
          </a:p>
        </p:txBody>
      </p:sp>
      <p:sp>
        <p:nvSpPr>
          <p:cNvPr id="5" name="Rectangle 5"/>
          <p:cNvSpPr>
            <a:spLocks noGrp="1" noChangeArrowheads="1"/>
          </p:cNvSpPr>
          <p:nvPr userDrawn="1">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extLst>
      <p:ext uri="{BB962C8B-B14F-4D97-AF65-F5344CB8AC3E}">
        <p14:creationId xmlns:p14="http://schemas.microsoft.com/office/powerpoint/2010/main" val="2116373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AD8FA9F7-D61B-4DB1-A6F6-732593FF9D7D}" type="slidenum">
              <a:rPr lang="en-US"/>
              <a:pPr>
                <a:defRPr/>
              </a:pPr>
              <a:t>‹#›</a:t>
            </a:fld>
            <a:endParaRPr lang="en-US" dirty="0"/>
          </a:p>
        </p:txBody>
      </p:sp>
      <p:sp>
        <p:nvSpPr>
          <p:cNvPr id="4" name="Rectangle 5"/>
          <p:cNvSpPr>
            <a:spLocks noGrp="1" noChangeArrowheads="1"/>
          </p:cNvSpPr>
          <p:nvPr userDrawn="1">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extLst>
      <p:ext uri="{BB962C8B-B14F-4D97-AF65-F5344CB8AC3E}">
        <p14:creationId xmlns:p14="http://schemas.microsoft.com/office/powerpoint/2010/main" val="258534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80F7C660-DD21-42E8-A09B-1E6A2BEB410B}" type="slidenum">
              <a:rPr lang="en-US"/>
              <a:pPr>
                <a:defRPr/>
              </a:pPr>
              <a:t>‹#›</a:t>
            </a:fld>
            <a:endParaRPr lang="en-US" dirty="0"/>
          </a:p>
        </p:txBody>
      </p:sp>
      <p:sp>
        <p:nvSpPr>
          <p:cNvPr id="7" name="Rectangle 5"/>
          <p:cNvSpPr>
            <a:spLocks noGrp="1" noChangeArrowheads="1"/>
          </p:cNvSpPr>
          <p:nvPr userDrawn="1">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extLst>
      <p:ext uri="{BB962C8B-B14F-4D97-AF65-F5344CB8AC3E}">
        <p14:creationId xmlns:p14="http://schemas.microsoft.com/office/powerpoint/2010/main" val="3661931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F98B35C7-49C9-4018-B9E0-75A1FA0FB7E1}" type="slidenum">
              <a:rPr lang="en-US"/>
              <a:pPr>
                <a:defRPr/>
              </a:pPr>
              <a:t>‹#›</a:t>
            </a:fld>
            <a:endParaRPr lang="en-US" dirty="0"/>
          </a:p>
        </p:txBody>
      </p:sp>
      <p:sp>
        <p:nvSpPr>
          <p:cNvPr id="7" name="Rectangle 5"/>
          <p:cNvSpPr>
            <a:spLocks noGrp="1" noChangeArrowheads="1"/>
          </p:cNvSpPr>
          <p:nvPr userDrawn="1">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extLst>
      <p:ext uri="{BB962C8B-B14F-4D97-AF65-F5344CB8AC3E}">
        <p14:creationId xmlns:p14="http://schemas.microsoft.com/office/powerpoint/2010/main" val="28605959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D6399349-BC41-4FBA-B028-7251202A2E2D}" type="slidenum">
              <a:rPr lang="en-US"/>
              <a:pPr>
                <a:defRPr/>
              </a:pPr>
              <a:t>‹#›</a:t>
            </a:fld>
            <a:endParaRPr lang="en-US" dirty="0"/>
          </a:p>
        </p:txBody>
      </p:sp>
      <p:sp>
        <p:nvSpPr>
          <p:cNvPr id="6" name="Footer Placeholder 5"/>
          <p:cNvSpPr>
            <a:spLocks noGrp="1" noChangeArrowheads="1"/>
          </p:cNvSpPr>
          <p:nvPr userDrawn="1">
            <p:ph type="ftr" sz="quarter" idx="3"/>
          </p:nvPr>
        </p:nvSpPr>
        <p:spPr>
          <a:xfrm>
            <a:off x="381000" y="6245225"/>
            <a:ext cx="5638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
        <p:nvSpPr>
          <p:cNvPr id="199681" name="Rectangle 1"/>
          <p:cNvSpPr>
            <a:spLocks noChangeArrowheads="1"/>
          </p:cNvSpPr>
          <p:nvPr userDrawn="1"/>
        </p:nvSpPr>
        <p:spPr bwMode="auto">
          <a:xfrm>
            <a:off x="0" y="6519446"/>
            <a:ext cx="8305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C0C0C0"/>
                </a:solidFill>
                <a:effectLst/>
                <a:latin typeface="Arial" pitchFamily="34" charset="0"/>
                <a:ea typeface="Times New Roman" pitchFamily="18" charset="0"/>
                <a:cs typeface="Arial" pitchFamily="34" charset="0"/>
              </a:rPr>
              <a:t>© 2013 </a:t>
            </a:r>
            <a:r>
              <a:rPr kumimoji="0" lang="en-US" sz="800" b="0" i="0" u="none" strike="noStrike" cap="none" normalizeH="0" baseline="0" dirty="0" err="1" smtClean="0">
                <a:ln>
                  <a:noFill/>
                </a:ln>
                <a:solidFill>
                  <a:srgbClr val="C0C0C0"/>
                </a:solidFill>
                <a:effectLst/>
                <a:latin typeface="Arial" pitchFamily="34" charset="0"/>
                <a:ea typeface="Times New Roman" pitchFamily="18" charset="0"/>
                <a:cs typeface="Arial" pitchFamily="34" charset="0"/>
              </a:rPr>
              <a:t>Cengage</a:t>
            </a:r>
            <a:r>
              <a:rPr kumimoji="0" lang="en-US" sz="800" b="0" i="0" u="none" strike="noStrike" cap="none" normalizeH="0" baseline="0" dirty="0" smtClean="0">
                <a:ln>
                  <a:noFill/>
                </a:ln>
                <a:solidFill>
                  <a:srgbClr val="C0C0C0"/>
                </a:solidFill>
                <a:effectLst/>
                <a:latin typeface="Arial" pitchFamily="34" charset="0"/>
                <a:ea typeface="Times New Roman" pitchFamily="18" charset="0"/>
                <a:cs typeface="Arial" pitchFamily="34" charset="0"/>
              </a:rPr>
              <a:t> Learning. All Rights Reserved. This edition is intended for use outside of the U.S. only, with content that may be different from the U.S. Edition.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C0C0C0"/>
                </a:solidFill>
                <a:effectLst/>
                <a:latin typeface="Arial" pitchFamily="34" charset="0"/>
                <a:ea typeface="Times New Roman" pitchFamily="18" charset="0"/>
                <a:cs typeface="Arial" pitchFamily="34" charset="0"/>
              </a:rPr>
              <a:t>May not be scanned, copied, duplicated, or posted to a publicly accessible website, in whole or in part.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hf hdr="0" dt="0"/>
  <p:txStyles>
    <p:titleStyle>
      <a:lvl1pPr algn="ctr" rtl="0" eaLnBrk="0" fontAlgn="base" hangingPunct="0">
        <a:spcBef>
          <a:spcPct val="0"/>
        </a:spcBef>
        <a:spcAft>
          <a:spcPct val="0"/>
        </a:spcAft>
        <a:defRPr sz="3600">
          <a:solidFill>
            <a:srgbClr val="000000"/>
          </a:solidFill>
          <a:latin typeface="+mj-lt"/>
          <a:ea typeface="+mj-ea"/>
          <a:cs typeface="+mj-cs"/>
        </a:defRPr>
      </a:lvl1pPr>
      <a:lvl2pPr algn="ctr" rtl="0" eaLnBrk="0" fontAlgn="base" hangingPunct="0">
        <a:spcBef>
          <a:spcPct val="0"/>
        </a:spcBef>
        <a:spcAft>
          <a:spcPct val="0"/>
        </a:spcAft>
        <a:defRPr sz="3600">
          <a:solidFill>
            <a:srgbClr val="000000"/>
          </a:solidFill>
          <a:latin typeface="Arial" charset="0"/>
        </a:defRPr>
      </a:lvl2pPr>
      <a:lvl3pPr algn="ctr" rtl="0" eaLnBrk="0" fontAlgn="base" hangingPunct="0">
        <a:spcBef>
          <a:spcPct val="0"/>
        </a:spcBef>
        <a:spcAft>
          <a:spcPct val="0"/>
        </a:spcAft>
        <a:defRPr sz="3600">
          <a:solidFill>
            <a:srgbClr val="000000"/>
          </a:solidFill>
          <a:latin typeface="Arial" charset="0"/>
        </a:defRPr>
      </a:lvl3pPr>
      <a:lvl4pPr algn="ctr" rtl="0" eaLnBrk="0" fontAlgn="base" hangingPunct="0">
        <a:spcBef>
          <a:spcPct val="0"/>
        </a:spcBef>
        <a:spcAft>
          <a:spcPct val="0"/>
        </a:spcAft>
        <a:defRPr sz="3600">
          <a:solidFill>
            <a:srgbClr val="000000"/>
          </a:solidFill>
          <a:latin typeface="Arial" charset="0"/>
        </a:defRPr>
      </a:lvl4pPr>
      <a:lvl5pPr algn="ctr" rtl="0" eaLnBrk="0" fontAlgn="base" hangingPunct="0">
        <a:spcBef>
          <a:spcPct val="0"/>
        </a:spcBef>
        <a:spcAft>
          <a:spcPct val="0"/>
        </a:spcAft>
        <a:defRPr sz="3600">
          <a:solidFill>
            <a:srgbClr val="000000"/>
          </a:solidFill>
          <a:latin typeface="Arial" charset="0"/>
        </a:defRPr>
      </a:lvl5pPr>
      <a:lvl6pPr marL="457200" algn="ctr" rtl="0" fontAlgn="base">
        <a:spcBef>
          <a:spcPct val="0"/>
        </a:spcBef>
        <a:spcAft>
          <a:spcPct val="0"/>
        </a:spcAft>
        <a:defRPr sz="3600">
          <a:solidFill>
            <a:srgbClr val="000000"/>
          </a:solidFill>
          <a:latin typeface="Arial" charset="0"/>
        </a:defRPr>
      </a:lvl6pPr>
      <a:lvl7pPr marL="914400" algn="ctr" rtl="0" fontAlgn="base">
        <a:spcBef>
          <a:spcPct val="0"/>
        </a:spcBef>
        <a:spcAft>
          <a:spcPct val="0"/>
        </a:spcAft>
        <a:defRPr sz="3600">
          <a:solidFill>
            <a:srgbClr val="000000"/>
          </a:solidFill>
          <a:latin typeface="Arial" charset="0"/>
        </a:defRPr>
      </a:lvl7pPr>
      <a:lvl8pPr marL="1371600" algn="ctr" rtl="0" fontAlgn="base">
        <a:spcBef>
          <a:spcPct val="0"/>
        </a:spcBef>
        <a:spcAft>
          <a:spcPct val="0"/>
        </a:spcAft>
        <a:defRPr sz="3600">
          <a:solidFill>
            <a:srgbClr val="000000"/>
          </a:solidFill>
          <a:latin typeface="Arial" charset="0"/>
        </a:defRPr>
      </a:lvl8pPr>
      <a:lvl9pPr marL="1828800" algn="ctr" rtl="0" fontAlgn="base">
        <a:spcBef>
          <a:spcPct val="0"/>
        </a:spcBef>
        <a:spcAft>
          <a:spcPct val="0"/>
        </a:spcAft>
        <a:defRPr sz="3600">
          <a:solidFill>
            <a:srgbClr val="000000"/>
          </a:solidFill>
          <a:latin typeface="Arial" charset="0"/>
        </a:defRPr>
      </a:lvl9pPr>
    </p:titleStyle>
    <p:bodyStyle>
      <a:lvl1pPr marL="342900" indent="-342900" algn="l" rtl="0" eaLnBrk="0" fontAlgn="base" hangingPunct="0">
        <a:spcBef>
          <a:spcPct val="20000"/>
        </a:spcBef>
        <a:spcAft>
          <a:spcPct val="0"/>
        </a:spcAft>
        <a:buChar char="•"/>
        <a:defRPr sz="26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00"/>
          </a:solidFill>
          <a:latin typeface="+mn-lt"/>
        </a:defRPr>
      </a:lvl2pPr>
      <a:lvl3pPr marL="1143000" indent="-228600" algn="l" rtl="0" eaLnBrk="0" fontAlgn="base" hangingPunct="0">
        <a:spcBef>
          <a:spcPct val="20000"/>
        </a:spcBef>
        <a:spcAft>
          <a:spcPct val="0"/>
        </a:spcAft>
        <a:buChar char="•"/>
        <a:defRPr sz="2200">
          <a:solidFill>
            <a:srgbClr val="000000"/>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3400" y="381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533400" y="16764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a:solidFill>
                  <a:srgbClr val="222222"/>
                </a:solidFill>
                <a:cs typeface="+mn-cs"/>
              </a:defRPr>
            </a:lvl1pPr>
          </a:lstStyle>
          <a:p>
            <a:pPr>
              <a:defRPr/>
            </a:pPr>
            <a:fld id="{4E377A6A-F9F1-46C3-91F9-A51EF7710C6B}" type="slidenum">
              <a:rPr lang="en-US"/>
              <a:pPr>
                <a:defRPr/>
              </a:pPr>
              <a:t>‹#›</a:t>
            </a:fld>
            <a:endParaRPr lang="en-US" dirty="0"/>
          </a:p>
        </p:txBody>
      </p:sp>
      <p:sp>
        <p:nvSpPr>
          <p:cNvPr id="8" name="Rectangle 5"/>
          <p:cNvSpPr>
            <a:spLocks noGrp="1" noChangeArrowheads="1"/>
          </p:cNvSpPr>
          <p:nvPr userDrawn="1">
            <p:ph type="ftr" sz="quarter" idx="3"/>
          </p:nvPr>
        </p:nvSpPr>
        <p:spPr>
          <a:xfrm>
            <a:off x="381000" y="6245225"/>
            <a:ext cx="5638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98" r:id="rId7"/>
    <p:sldLayoutId id="2147483984" r:id="rId8"/>
    <p:sldLayoutId id="2147483985" r:id="rId9"/>
    <p:sldLayoutId id="2147483986" r:id="rId10"/>
    <p:sldLayoutId id="2147483987" r:id="rId11"/>
  </p:sldLayoutIdLst>
  <p:hf hdr="0" dt="0"/>
  <p:txStyles>
    <p:titleStyle>
      <a:lvl1pPr algn="ctr" rtl="0" eaLnBrk="0" fontAlgn="base" hangingPunct="0">
        <a:spcBef>
          <a:spcPct val="0"/>
        </a:spcBef>
        <a:spcAft>
          <a:spcPct val="0"/>
        </a:spcAft>
        <a:defRPr sz="3600">
          <a:solidFill>
            <a:srgbClr val="222222"/>
          </a:solidFill>
          <a:latin typeface="+mj-lt"/>
          <a:ea typeface="+mj-ea"/>
          <a:cs typeface="+mj-cs"/>
        </a:defRPr>
      </a:lvl1pPr>
      <a:lvl2pPr algn="ctr" rtl="0" eaLnBrk="0" fontAlgn="base" hangingPunct="0">
        <a:spcBef>
          <a:spcPct val="0"/>
        </a:spcBef>
        <a:spcAft>
          <a:spcPct val="0"/>
        </a:spcAft>
        <a:defRPr sz="3600">
          <a:solidFill>
            <a:srgbClr val="222222"/>
          </a:solidFill>
          <a:latin typeface="Arial" charset="0"/>
        </a:defRPr>
      </a:lvl2pPr>
      <a:lvl3pPr algn="ctr" rtl="0" eaLnBrk="0" fontAlgn="base" hangingPunct="0">
        <a:spcBef>
          <a:spcPct val="0"/>
        </a:spcBef>
        <a:spcAft>
          <a:spcPct val="0"/>
        </a:spcAft>
        <a:defRPr sz="3600">
          <a:solidFill>
            <a:srgbClr val="222222"/>
          </a:solidFill>
          <a:latin typeface="Arial" charset="0"/>
        </a:defRPr>
      </a:lvl3pPr>
      <a:lvl4pPr algn="ctr" rtl="0" eaLnBrk="0" fontAlgn="base" hangingPunct="0">
        <a:spcBef>
          <a:spcPct val="0"/>
        </a:spcBef>
        <a:spcAft>
          <a:spcPct val="0"/>
        </a:spcAft>
        <a:defRPr sz="3600">
          <a:solidFill>
            <a:srgbClr val="222222"/>
          </a:solidFill>
          <a:latin typeface="Arial" charset="0"/>
        </a:defRPr>
      </a:lvl4pPr>
      <a:lvl5pPr algn="ctr" rtl="0" eaLnBrk="0" fontAlgn="base" hangingPunct="0">
        <a:spcBef>
          <a:spcPct val="0"/>
        </a:spcBef>
        <a:spcAft>
          <a:spcPct val="0"/>
        </a:spcAft>
        <a:defRPr sz="3600">
          <a:solidFill>
            <a:srgbClr val="222222"/>
          </a:solidFill>
          <a:latin typeface="Arial" charset="0"/>
        </a:defRPr>
      </a:lvl5pPr>
      <a:lvl6pPr marL="457200" algn="ctr" rtl="0" eaLnBrk="0" fontAlgn="base" hangingPunct="0">
        <a:spcBef>
          <a:spcPct val="0"/>
        </a:spcBef>
        <a:spcAft>
          <a:spcPct val="0"/>
        </a:spcAft>
        <a:defRPr sz="3600">
          <a:solidFill>
            <a:srgbClr val="222222"/>
          </a:solidFill>
          <a:latin typeface="Arial" charset="0"/>
        </a:defRPr>
      </a:lvl6pPr>
      <a:lvl7pPr marL="914400" algn="ctr" rtl="0" eaLnBrk="0" fontAlgn="base" hangingPunct="0">
        <a:spcBef>
          <a:spcPct val="0"/>
        </a:spcBef>
        <a:spcAft>
          <a:spcPct val="0"/>
        </a:spcAft>
        <a:defRPr sz="3600">
          <a:solidFill>
            <a:srgbClr val="222222"/>
          </a:solidFill>
          <a:latin typeface="Arial" charset="0"/>
        </a:defRPr>
      </a:lvl7pPr>
      <a:lvl8pPr marL="1371600" algn="ctr" rtl="0" eaLnBrk="0" fontAlgn="base" hangingPunct="0">
        <a:spcBef>
          <a:spcPct val="0"/>
        </a:spcBef>
        <a:spcAft>
          <a:spcPct val="0"/>
        </a:spcAft>
        <a:defRPr sz="3600">
          <a:solidFill>
            <a:srgbClr val="222222"/>
          </a:solidFill>
          <a:latin typeface="Arial" charset="0"/>
        </a:defRPr>
      </a:lvl8pPr>
      <a:lvl9pPr marL="1828800" algn="ctr" rtl="0" eaLnBrk="0" fontAlgn="base" hangingPunct="0">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rgbClr val="222222"/>
          </a:solidFill>
          <a:latin typeface="+mn-lt"/>
          <a:ea typeface="+mn-ea"/>
          <a:cs typeface="+mn-cs"/>
        </a:defRPr>
      </a:lvl1pPr>
      <a:lvl2pPr marL="742950" indent="-285750" algn="l" rtl="0" eaLnBrk="0" fontAlgn="base" hangingPunct="0">
        <a:spcBef>
          <a:spcPct val="20000"/>
        </a:spcBef>
        <a:spcAft>
          <a:spcPct val="0"/>
        </a:spcAft>
        <a:buChar char="–"/>
        <a:defRPr sz="2400">
          <a:solidFill>
            <a:srgbClr val="222222"/>
          </a:solidFill>
          <a:latin typeface="+mn-lt"/>
        </a:defRPr>
      </a:lvl2pPr>
      <a:lvl3pPr marL="1143000" indent="-228600" algn="l" rtl="0" eaLnBrk="0" fontAlgn="base" hangingPunct="0">
        <a:spcBef>
          <a:spcPct val="20000"/>
        </a:spcBef>
        <a:spcAft>
          <a:spcPct val="0"/>
        </a:spcAft>
        <a:buChar char="•"/>
        <a:defRPr sz="2200">
          <a:solidFill>
            <a:srgbClr val="222222"/>
          </a:solidFill>
          <a:latin typeface="+mn-lt"/>
        </a:defRPr>
      </a:lvl3pPr>
      <a:lvl4pPr marL="1600200" indent="-228600" algn="l" rtl="0" eaLnBrk="0" fontAlgn="base" hangingPunct="0">
        <a:spcBef>
          <a:spcPct val="20000"/>
        </a:spcBef>
        <a:spcAft>
          <a:spcPct val="0"/>
        </a:spcAft>
        <a:buChar char="–"/>
        <a:defRPr sz="2200">
          <a:solidFill>
            <a:srgbClr val="222222"/>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81000" y="3810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533400" y="17526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65540" name="Rectangle 4"/>
          <p:cNvSpPr>
            <a:spLocks noGrp="1" noChangeArrowheads="1"/>
          </p:cNvSpPr>
          <p:nvPr>
            <p:ph type="ftr" sz="quarter" idx="3"/>
          </p:nvPr>
        </p:nvSpPr>
        <p:spPr bwMode="auto">
          <a:xfrm>
            <a:off x="533400" y="6400800"/>
            <a:ext cx="58674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smtClean="0">
                <a:solidFill>
                  <a:srgbClr val="000000"/>
                </a:solidFill>
                <a:cs typeface="+mn-cs"/>
              </a:defRPr>
            </a:lvl1pPr>
          </a:lstStyle>
          <a:p>
            <a:pPr>
              <a:defRPr/>
            </a:pPr>
            <a:r>
              <a:rPr lang="en-US" dirty="0"/>
              <a:t>Electronic Commerce, Tenth Edition</a:t>
            </a:r>
          </a:p>
        </p:txBody>
      </p:sp>
      <p:sp>
        <p:nvSpPr>
          <p:cNvPr id="65541" name="Rectangle 5"/>
          <p:cNvSpPr>
            <a:spLocks noGrp="1" noChangeArrowheads="1"/>
          </p:cNvSpPr>
          <p:nvPr>
            <p:ph type="sldNum" sz="quarter" idx="4"/>
          </p:nvPr>
        </p:nvSpPr>
        <p:spPr bwMode="auto">
          <a:xfrm>
            <a:off x="6553200" y="64008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solidFill>
                  <a:srgbClr val="000000"/>
                </a:solidFill>
                <a:cs typeface="+mn-cs"/>
              </a:defRPr>
            </a:lvl1pPr>
          </a:lstStyle>
          <a:p>
            <a:pPr>
              <a:defRPr/>
            </a:pPr>
            <a:fld id="{AC286EAB-16C0-4EF3-96C9-82AAD11C7CA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hf hdr="0" dt="0"/>
  <p:txStyles>
    <p:titleStyle>
      <a:lvl1pPr algn="ctr" rtl="0" eaLnBrk="0" fontAlgn="base" hangingPunct="0">
        <a:spcBef>
          <a:spcPct val="0"/>
        </a:spcBef>
        <a:spcAft>
          <a:spcPct val="0"/>
        </a:spcAft>
        <a:defRPr sz="3600">
          <a:solidFill>
            <a:srgbClr val="000000"/>
          </a:solidFill>
          <a:latin typeface="+mj-lt"/>
          <a:ea typeface="+mj-ea"/>
          <a:cs typeface="+mj-cs"/>
        </a:defRPr>
      </a:lvl1pPr>
      <a:lvl2pPr algn="ctr" rtl="0" eaLnBrk="0" fontAlgn="base" hangingPunct="0">
        <a:spcBef>
          <a:spcPct val="0"/>
        </a:spcBef>
        <a:spcAft>
          <a:spcPct val="0"/>
        </a:spcAft>
        <a:defRPr sz="3600">
          <a:solidFill>
            <a:srgbClr val="000000"/>
          </a:solidFill>
          <a:latin typeface="Arial" charset="0"/>
        </a:defRPr>
      </a:lvl2pPr>
      <a:lvl3pPr algn="ctr" rtl="0" eaLnBrk="0" fontAlgn="base" hangingPunct="0">
        <a:spcBef>
          <a:spcPct val="0"/>
        </a:spcBef>
        <a:spcAft>
          <a:spcPct val="0"/>
        </a:spcAft>
        <a:defRPr sz="3600">
          <a:solidFill>
            <a:srgbClr val="000000"/>
          </a:solidFill>
          <a:latin typeface="Arial" charset="0"/>
        </a:defRPr>
      </a:lvl3pPr>
      <a:lvl4pPr algn="ctr" rtl="0" eaLnBrk="0" fontAlgn="base" hangingPunct="0">
        <a:spcBef>
          <a:spcPct val="0"/>
        </a:spcBef>
        <a:spcAft>
          <a:spcPct val="0"/>
        </a:spcAft>
        <a:defRPr sz="3600">
          <a:solidFill>
            <a:srgbClr val="000000"/>
          </a:solidFill>
          <a:latin typeface="Arial" charset="0"/>
        </a:defRPr>
      </a:lvl4pPr>
      <a:lvl5pPr algn="ctr" rtl="0" eaLnBrk="0" fontAlgn="base" hangingPunct="0">
        <a:spcBef>
          <a:spcPct val="0"/>
        </a:spcBef>
        <a:spcAft>
          <a:spcPct val="0"/>
        </a:spcAft>
        <a:defRPr sz="3600">
          <a:solidFill>
            <a:srgbClr val="000000"/>
          </a:solidFill>
          <a:latin typeface="Arial" charset="0"/>
        </a:defRPr>
      </a:lvl5pPr>
      <a:lvl6pPr marL="457200" algn="ctr" rtl="0" fontAlgn="base">
        <a:spcBef>
          <a:spcPct val="0"/>
        </a:spcBef>
        <a:spcAft>
          <a:spcPct val="0"/>
        </a:spcAft>
        <a:defRPr sz="3600">
          <a:solidFill>
            <a:srgbClr val="000000"/>
          </a:solidFill>
          <a:latin typeface="Arial" charset="0"/>
        </a:defRPr>
      </a:lvl6pPr>
      <a:lvl7pPr marL="914400" algn="ctr" rtl="0" fontAlgn="base">
        <a:spcBef>
          <a:spcPct val="0"/>
        </a:spcBef>
        <a:spcAft>
          <a:spcPct val="0"/>
        </a:spcAft>
        <a:defRPr sz="3600">
          <a:solidFill>
            <a:srgbClr val="000000"/>
          </a:solidFill>
          <a:latin typeface="Arial" charset="0"/>
        </a:defRPr>
      </a:lvl7pPr>
      <a:lvl8pPr marL="1371600" algn="ctr" rtl="0" fontAlgn="base">
        <a:spcBef>
          <a:spcPct val="0"/>
        </a:spcBef>
        <a:spcAft>
          <a:spcPct val="0"/>
        </a:spcAft>
        <a:defRPr sz="3600">
          <a:solidFill>
            <a:srgbClr val="000000"/>
          </a:solidFill>
          <a:latin typeface="Arial" charset="0"/>
        </a:defRPr>
      </a:lvl8pPr>
      <a:lvl9pPr marL="1828800" algn="ctr" rtl="0" fontAlgn="base">
        <a:spcBef>
          <a:spcPct val="0"/>
        </a:spcBef>
        <a:spcAft>
          <a:spcPct val="0"/>
        </a:spcAft>
        <a:defRPr sz="3600">
          <a:solidFill>
            <a:srgbClr val="000000"/>
          </a:solidFill>
          <a:latin typeface="Arial" charset="0"/>
        </a:defRPr>
      </a:lvl9pPr>
    </p:titleStyle>
    <p:bodyStyle>
      <a:lvl1pPr marL="342900" indent="-342900" algn="l" rtl="0" eaLnBrk="0" fontAlgn="base" hangingPunct="0">
        <a:spcBef>
          <a:spcPct val="20000"/>
        </a:spcBef>
        <a:spcAft>
          <a:spcPct val="0"/>
        </a:spcAft>
        <a:buChar char="•"/>
        <a:defRPr sz="26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00"/>
          </a:solidFill>
          <a:latin typeface="+mn-lt"/>
        </a:defRPr>
      </a:lvl2pPr>
      <a:lvl3pPr marL="1143000" indent="-228600" algn="l" rtl="0" eaLnBrk="0" fontAlgn="base" hangingPunct="0">
        <a:spcBef>
          <a:spcPct val="20000"/>
        </a:spcBef>
        <a:spcAft>
          <a:spcPct val="0"/>
        </a:spcAft>
        <a:buChar char="•"/>
        <a:defRPr sz="2200">
          <a:solidFill>
            <a:srgbClr val="000000"/>
          </a:solidFill>
          <a:latin typeface="+mn-lt"/>
        </a:defRPr>
      </a:lvl3pPr>
      <a:lvl4pPr marL="1600200" indent="-228600" algn="l" rtl="0" eaLnBrk="0" fontAlgn="base" hangingPunct="0">
        <a:spcBef>
          <a:spcPct val="20000"/>
        </a:spcBef>
        <a:spcAft>
          <a:spcPct val="0"/>
        </a:spcAft>
        <a:buChar char="–"/>
        <a:defRPr sz="2200">
          <a:solidFill>
            <a:srgbClr val="222222"/>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20, 2016</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pPr eaLnBrk="1" hangingPunct="1"/>
            <a:r>
              <a:rPr lang="en-US" smtClean="0">
                <a:solidFill>
                  <a:schemeClr val="tx2"/>
                </a:solidFill>
              </a:rPr>
              <a:t>E-Business, Tenth Edition</a:t>
            </a:r>
            <a:endParaRPr lang="en-US" dirty="0">
              <a:solidFill>
                <a:schemeClr val="tx2"/>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pPr>
              <a:defRPr/>
            </a:pPr>
            <a:fld id="{D6399349-BC41-4FBA-B028-7251202A2E2D}" type="slidenum">
              <a:rPr lang="en-US" smtClean="0"/>
              <a:pPr>
                <a:defRPr/>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5"/>
          <p:cNvSpPr>
            <a:spLocks noGrp="1" noChangeArrowheads="1"/>
          </p:cNvSpPr>
          <p:nvPr>
            <p:ph type="ftr" sz="quarter" idx="3"/>
          </p:nvPr>
        </p:nvSpPr>
        <p:spPr>
          <a:xfrm>
            <a:off x="381000" y="6245225"/>
            <a:ext cx="5638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image" Target="../media/image9.jpeg"/><Relationship Id="rId1" Type="http://schemas.openxmlformats.org/officeDocument/2006/relationships/slideLayout" Target="../slideLayouts/slideLayout41.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447800"/>
            <a:ext cx="8153400" cy="2062103"/>
          </a:xfrm>
          <a:prstGeom prst="rect">
            <a:avLst/>
          </a:prstGeom>
          <a:noFill/>
        </p:spPr>
        <p:txBody>
          <a:bodyPr wrap="square" rtlCol="0">
            <a:spAutoFit/>
          </a:bodyPr>
          <a:lstStyle/>
          <a:p>
            <a:pPr algn="ctr"/>
            <a:r>
              <a:rPr lang="en-US" sz="4400" dirty="0" smtClean="0">
                <a:latin typeface="American Typewriter"/>
                <a:cs typeface="American Typewriter"/>
              </a:rPr>
              <a:t>eCommerce</a:t>
            </a:r>
          </a:p>
          <a:p>
            <a:pPr algn="ctr"/>
            <a:r>
              <a:rPr lang="en-US" sz="2400" dirty="0" smtClean="0">
                <a:latin typeface="American Typewriter"/>
                <a:cs typeface="American Typewriter"/>
              </a:rPr>
              <a:t>MAK </a:t>
            </a:r>
            <a:r>
              <a:rPr lang="en-US" sz="2400" dirty="0" smtClean="0">
                <a:latin typeface="American Typewriter"/>
                <a:cs typeface="American Typewriter"/>
              </a:rPr>
              <a:t>440</a:t>
            </a:r>
            <a:endParaRPr lang="en-US" sz="2400" dirty="0" smtClean="0">
              <a:latin typeface="American Typewriter"/>
              <a:cs typeface="American Typewriter"/>
            </a:endParaRPr>
          </a:p>
          <a:p>
            <a:pPr algn="ctr"/>
            <a:r>
              <a:rPr lang="en-US" sz="2400" dirty="0" smtClean="0">
                <a:latin typeface="American Typewriter"/>
                <a:cs typeface="American Typewriter"/>
              </a:rPr>
              <a:t>Prof. Noah Federici</a:t>
            </a:r>
          </a:p>
          <a:p>
            <a:pPr algn="ctr"/>
            <a:endParaRPr lang="en-US" sz="3600" dirty="0" smtClean="0">
              <a:latin typeface="American Typewriter"/>
              <a:cs typeface="American Typewriter"/>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B49D71-5A08-49AD-AE21-2182F9104D0A}" type="slidenum">
              <a:rPr lang="en-US" smtClean="0">
                <a:solidFill>
                  <a:srgbClr val="000000"/>
                </a:solidFill>
              </a:rPr>
              <a:pPr eaLnBrk="1" hangingPunct="1"/>
              <a:t>10</a:t>
            </a:fld>
            <a:endParaRPr lang="en-US" dirty="0" smtClean="0">
              <a:solidFill>
                <a:srgbClr val="000000"/>
              </a:solidFill>
            </a:endParaRPr>
          </a:p>
        </p:txBody>
      </p:sp>
      <p:sp>
        <p:nvSpPr>
          <p:cNvPr id="4" name="Text Placeholder 3"/>
          <p:cNvSpPr>
            <a:spLocks noGrp="1"/>
          </p:cNvSpPr>
          <p:nvPr>
            <p:ph type="body" idx="4294967295"/>
          </p:nvPr>
        </p:nvSpPr>
        <p:spPr/>
        <p:txBody>
          <a:bodyPr/>
          <a:lstStyle/>
          <a:p>
            <a:pPr>
              <a:defRPr/>
            </a:pPr>
            <a:r>
              <a:rPr lang="en-US" b="1" dirty="0" smtClean="0">
                <a:latin typeface="American Typewriter"/>
                <a:cs typeface="American Typewriter"/>
              </a:rPr>
              <a:t>Activity</a:t>
            </a:r>
            <a:endParaRPr lang="en-US" dirty="0" smtClean="0">
              <a:latin typeface="American Typewriter"/>
              <a:cs typeface="American Typewriter"/>
            </a:endParaRPr>
          </a:p>
          <a:p>
            <a:pPr lvl="1">
              <a:defRPr/>
            </a:pPr>
            <a:r>
              <a:rPr lang="en-US" sz="2600" dirty="0" smtClean="0">
                <a:latin typeface="American Typewriter"/>
                <a:ea typeface="+mn-ea"/>
                <a:cs typeface="American Typewriter"/>
              </a:rPr>
              <a:t>Task performed by a worker in the course of doing his or her job</a:t>
            </a:r>
            <a:endParaRPr lang="en-US" dirty="0" smtClean="0">
              <a:latin typeface="American Typewriter"/>
              <a:cs typeface="American Typewriter"/>
            </a:endParaRPr>
          </a:p>
          <a:p>
            <a:pPr lvl="1">
              <a:defRPr/>
            </a:pPr>
            <a:r>
              <a:rPr lang="en-US" sz="2600" dirty="0" smtClean="0">
                <a:latin typeface="American Typewriter"/>
                <a:ea typeface="+mn-ea"/>
                <a:cs typeface="American Typewriter"/>
              </a:rPr>
              <a:t>May or may not be related to a transaction</a:t>
            </a:r>
            <a:endParaRPr lang="en-US" dirty="0" smtClean="0">
              <a:latin typeface="American Typewriter"/>
              <a:cs typeface="American Typewriter"/>
            </a:endParaRPr>
          </a:p>
          <a:p>
            <a:pPr>
              <a:defRPr/>
            </a:pPr>
            <a:r>
              <a:rPr lang="en-US" b="1" dirty="0" smtClean="0">
                <a:latin typeface="American Typewriter"/>
                <a:cs typeface="American Typewriter"/>
              </a:rPr>
              <a:t>Transaction</a:t>
            </a:r>
            <a:r>
              <a:rPr lang="en-US" dirty="0" smtClean="0">
                <a:latin typeface="American Typewriter"/>
                <a:cs typeface="American Typewriter"/>
              </a:rPr>
              <a:t>: exchange of value</a:t>
            </a:r>
          </a:p>
          <a:p>
            <a:pPr lvl="1">
              <a:defRPr/>
            </a:pPr>
            <a:r>
              <a:rPr lang="en-US" sz="2600" dirty="0" smtClean="0">
                <a:latin typeface="American Typewriter"/>
                <a:ea typeface="+mn-ea"/>
                <a:cs typeface="American Typewriter"/>
              </a:rPr>
              <a:t>Purchase, sale, or conversion of raw materials into finished product</a:t>
            </a:r>
            <a:endParaRPr lang="en-US" dirty="0" smtClean="0">
              <a:latin typeface="American Typewriter"/>
              <a:cs typeface="American Typewriter"/>
            </a:endParaRPr>
          </a:p>
          <a:p>
            <a:pPr lvl="1">
              <a:defRPr/>
            </a:pPr>
            <a:r>
              <a:rPr lang="en-US" sz="2600" dirty="0" smtClean="0">
                <a:latin typeface="American Typewriter"/>
                <a:ea typeface="+mn-ea"/>
                <a:cs typeface="American Typewriter"/>
              </a:rPr>
              <a:t>Involves at least one activity</a:t>
            </a:r>
            <a:endParaRPr lang="en-US" dirty="0" smtClean="0">
              <a:latin typeface="American Typewriter"/>
              <a:cs typeface="American Typewriter"/>
            </a:endParaRPr>
          </a:p>
        </p:txBody>
      </p:sp>
      <p:sp>
        <p:nvSpPr>
          <p:cNvPr id="14341" name="Title 4"/>
          <p:cNvSpPr>
            <a:spLocks noGrp="1"/>
          </p:cNvSpPr>
          <p:nvPr>
            <p:ph type="title" idx="4294967295"/>
          </p:nvPr>
        </p:nvSpPr>
        <p:spPr/>
        <p:txBody>
          <a:bodyPr/>
          <a:lstStyle/>
          <a:p>
            <a:r>
              <a:rPr lang="en-US" dirty="0" smtClean="0">
                <a:latin typeface="American Typewriter"/>
                <a:cs typeface="American Typewriter"/>
              </a:rPr>
              <a:t>Categories of Electronic Commerce (cont’d.)</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4651FF-CBD6-4246-BD00-C7C39A6AF98A}" type="slidenum">
              <a:rPr lang="en-US" smtClean="0">
                <a:solidFill>
                  <a:srgbClr val="000000"/>
                </a:solidFill>
              </a:rPr>
              <a:pPr eaLnBrk="1" hangingPunct="1"/>
              <a:t>11</a:t>
            </a:fld>
            <a:endParaRPr lang="en-US" dirty="0" smtClean="0">
              <a:solidFill>
                <a:srgbClr val="000000"/>
              </a:solidFill>
            </a:endParaRPr>
          </a:p>
        </p:txBody>
      </p:sp>
      <p:sp>
        <p:nvSpPr>
          <p:cNvPr id="4" name="Text Placeholder 3"/>
          <p:cNvSpPr>
            <a:spLocks noGrp="1"/>
          </p:cNvSpPr>
          <p:nvPr>
            <p:ph type="body" idx="4294967295"/>
          </p:nvPr>
        </p:nvSpPr>
        <p:spPr/>
        <p:txBody>
          <a:bodyPr/>
          <a:lstStyle/>
          <a:p>
            <a:pPr>
              <a:defRPr/>
            </a:pPr>
            <a:r>
              <a:rPr lang="en-US" b="1" dirty="0" smtClean="0">
                <a:latin typeface="American Typewriter"/>
                <a:cs typeface="American Typewriter"/>
              </a:rPr>
              <a:t>Business processes</a:t>
            </a:r>
            <a:endParaRPr lang="en-US" dirty="0" smtClean="0">
              <a:latin typeface="American Typewriter"/>
              <a:cs typeface="American Typewriter"/>
            </a:endParaRPr>
          </a:p>
          <a:p>
            <a:pPr lvl="1">
              <a:defRPr/>
            </a:pPr>
            <a:r>
              <a:rPr lang="en-US" sz="2600" dirty="0" smtClean="0">
                <a:latin typeface="American Typewriter"/>
                <a:ea typeface="+mn-ea"/>
                <a:cs typeface="American Typewriter"/>
              </a:rPr>
              <a:t>Group of logical, related, sequential activities and transactions</a:t>
            </a:r>
            <a:endParaRPr lang="en-US" dirty="0">
              <a:latin typeface="American Typewriter"/>
              <a:ea typeface="+mn-ea"/>
              <a:cs typeface="American Typewriter"/>
            </a:endParaRPr>
          </a:p>
          <a:p>
            <a:pPr>
              <a:lnSpc>
                <a:spcPct val="90000"/>
              </a:lnSpc>
              <a:defRPr/>
            </a:pPr>
            <a:r>
              <a:rPr lang="en-US" dirty="0">
                <a:solidFill>
                  <a:schemeClr val="tx1"/>
                </a:solidFill>
                <a:latin typeface="American Typewriter"/>
                <a:cs typeface="American Typewriter"/>
              </a:rPr>
              <a:t>Web helping people work more effectively</a:t>
            </a:r>
          </a:p>
          <a:p>
            <a:pPr lvl="1">
              <a:lnSpc>
                <a:spcPct val="90000"/>
              </a:lnSpc>
              <a:defRPr/>
            </a:pPr>
            <a:r>
              <a:rPr lang="en-US" b="1" dirty="0">
                <a:solidFill>
                  <a:schemeClr val="tx1"/>
                </a:solidFill>
                <a:latin typeface="American Typewriter"/>
                <a:cs typeface="American Typewriter"/>
              </a:rPr>
              <a:t>Telecommuting </a:t>
            </a:r>
            <a:r>
              <a:rPr lang="en-US" dirty="0">
                <a:solidFill>
                  <a:schemeClr val="tx1"/>
                </a:solidFill>
                <a:latin typeface="American Typewriter"/>
                <a:cs typeface="American Typewriter"/>
              </a:rPr>
              <a:t>(</a:t>
            </a:r>
            <a:r>
              <a:rPr lang="en-US" b="1" dirty="0">
                <a:solidFill>
                  <a:schemeClr val="tx1"/>
                </a:solidFill>
                <a:latin typeface="American Typewriter"/>
                <a:cs typeface="American Typewriter"/>
              </a:rPr>
              <a:t>telework)</a:t>
            </a:r>
            <a:endParaRPr lang="en-US" b="1" dirty="0">
              <a:latin typeface="American Typewriter"/>
              <a:cs typeface="American Typewriter"/>
            </a:endParaRPr>
          </a:p>
          <a:p>
            <a:pPr>
              <a:defRPr/>
            </a:pPr>
            <a:endParaRPr lang="en-US" sz="2800" dirty="0" smtClean="0"/>
          </a:p>
        </p:txBody>
      </p:sp>
      <p:sp>
        <p:nvSpPr>
          <p:cNvPr id="15365" name="Title 4"/>
          <p:cNvSpPr>
            <a:spLocks noGrp="1"/>
          </p:cNvSpPr>
          <p:nvPr>
            <p:ph type="title" idx="4294967295"/>
          </p:nvPr>
        </p:nvSpPr>
        <p:spPr/>
        <p:txBody>
          <a:bodyPr/>
          <a:lstStyle/>
          <a:p>
            <a:r>
              <a:rPr lang="en-US" dirty="0" smtClean="0">
                <a:latin typeface="American Typewriter"/>
                <a:cs typeface="American Typewriter"/>
              </a:rPr>
              <a:t>Categories of Electronic Commerce (cont’d.)</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3EE17D-0A5D-4A00-B44E-5F24B9CF2B3B}" type="slidenum">
              <a:rPr lang="en-US" smtClean="0">
                <a:solidFill>
                  <a:srgbClr val="000000"/>
                </a:solidFill>
              </a:rPr>
              <a:pPr eaLnBrk="1" hangingPunct="1"/>
              <a:t>12</a:t>
            </a:fld>
            <a:endParaRPr lang="en-US" dirty="0" smtClean="0">
              <a:solidFill>
                <a:srgbClr val="000000"/>
              </a:solidFill>
            </a:endParaRPr>
          </a:p>
        </p:txBody>
      </p:sp>
      <p:sp>
        <p:nvSpPr>
          <p:cNvPr id="17412" name="Rectangle 8"/>
          <p:cNvSpPr>
            <a:spLocks noGrp="1" noChangeArrowheads="1"/>
          </p:cNvSpPr>
          <p:nvPr>
            <p:ph type="body" sz="half" idx="2"/>
          </p:nvPr>
        </p:nvSpPr>
        <p:spPr>
          <a:xfrm>
            <a:off x="457200" y="1600200"/>
            <a:ext cx="8229600" cy="4449763"/>
          </a:xfrm>
        </p:spPr>
        <p:txBody>
          <a:bodyPr/>
          <a:lstStyle/>
          <a:p>
            <a:r>
              <a:rPr lang="en-US" dirty="0" smtClean="0">
                <a:latin typeface="American Typewriter"/>
                <a:cs typeface="American Typewriter"/>
              </a:rPr>
              <a:t>Elements of electronic commerce</a:t>
            </a:r>
          </a:p>
          <a:p>
            <a:pPr lvl="1"/>
            <a:r>
              <a:rPr lang="en-US" dirty="0" smtClean="0">
                <a:latin typeface="American Typewriter"/>
                <a:cs typeface="American Typewriter"/>
              </a:rPr>
              <a:t>Relative sizes of elements</a:t>
            </a:r>
          </a:p>
          <a:p>
            <a:pPr lvl="2"/>
            <a:r>
              <a:rPr lang="en-US" dirty="0" smtClean="0">
                <a:latin typeface="American Typewriter"/>
                <a:cs typeface="American Typewriter"/>
              </a:rPr>
              <a:t>Rough approximation</a:t>
            </a:r>
          </a:p>
          <a:p>
            <a:pPr lvl="1"/>
            <a:r>
              <a:rPr lang="en-US" dirty="0" smtClean="0">
                <a:latin typeface="American Typewriter"/>
                <a:cs typeface="American Typewriter"/>
              </a:rPr>
              <a:t>Dollar volume and number of transactions</a:t>
            </a:r>
          </a:p>
          <a:p>
            <a:pPr lvl="2"/>
            <a:r>
              <a:rPr lang="en-US" dirty="0" smtClean="0">
                <a:latin typeface="American Typewriter"/>
                <a:cs typeface="American Typewriter"/>
              </a:rPr>
              <a:t>B2B much greater than B2C</a:t>
            </a:r>
          </a:p>
          <a:p>
            <a:pPr lvl="1"/>
            <a:r>
              <a:rPr lang="en-US" dirty="0" smtClean="0">
                <a:latin typeface="American Typewriter"/>
                <a:cs typeface="American Typewriter"/>
              </a:rPr>
              <a:t>Number of transactions</a:t>
            </a:r>
          </a:p>
          <a:p>
            <a:pPr lvl="2"/>
            <a:r>
              <a:rPr lang="en-US" dirty="0" smtClean="0">
                <a:latin typeface="American Typewriter"/>
                <a:cs typeface="American Typewriter"/>
              </a:rPr>
              <a:t>Supporting business processes greater than B2C and B2B combined</a:t>
            </a:r>
          </a:p>
        </p:txBody>
      </p:sp>
      <p:sp>
        <p:nvSpPr>
          <p:cNvPr id="17413"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Categories of Electronic Commerce (cont’d.)</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latin typeface="American Typewriter"/>
                <a:cs typeface="American Typewriter"/>
              </a:rPr>
              <a:t>Categories of Electronic Commerce (cont’d.)</a:t>
            </a:r>
          </a:p>
        </p:txBody>
      </p:sp>
      <p:sp>
        <p:nvSpPr>
          <p:cNvPr id="18435" name="Rectangle 3"/>
          <p:cNvSpPr>
            <a:spLocks noGrp="1" noChangeArrowheads="1"/>
          </p:cNvSpPr>
          <p:nvPr>
            <p:ph idx="1"/>
          </p:nvPr>
        </p:nvSpPr>
        <p:spPr/>
        <p:txBody>
          <a:bodyPr/>
          <a:lstStyle/>
          <a:p>
            <a:pPr>
              <a:lnSpc>
                <a:spcPct val="90000"/>
              </a:lnSpc>
            </a:pPr>
            <a:r>
              <a:rPr lang="en-US" b="1" dirty="0" smtClean="0">
                <a:latin typeface="American Typewriter"/>
                <a:cs typeface="American Typewriter"/>
              </a:rPr>
              <a:t>Consumer-to-consumer </a:t>
            </a:r>
            <a:r>
              <a:rPr lang="en-US" dirty="0" smtClean="0">
                <a:latin typeface="American Typewriter"/>
                <a:cs typeface="American Typewriter"/>
              </a:rPr>
              <a:t>(</a:t>
            </a:r>
            <a:r>
              <a:rPr lang="en-US" b="1" dirty="0" smtClean="0">
                <a:latin typeface="American Typewriter"/>
                <a:cs typeface="American Typewriter"/>
              </a:rPr>
              <a:t>C2C</a:t>
            </a:r>
            <a:r>
              <a:rPr lang="en-US" dirty="0" smtClean="0">
                <a:latin typeface="American Typewriter"/>
                <a:cs typeface="American Typewriter"/>
              </a:rPr>
              <a:t>)</a:t>
            </a:r>
          </a:p>
          <a:p>
            <a:pPr lvl="1">
              <a:lnSpc>
                <a:spcPct val="90000"/>
              </a:lnSpc>
            </a:pPr>
            <a:r>
              <a:rPr lang="en-US" dirty="0" smtClean="0">
                <a:latin typeface="American Typewriter"/>
                <a:cs typeface="American Typewriter"/>
              </a:rPr>
              <a:t>Individuals buying and selling among themselves</a:t>
            </a:r>
          </a:p>
          <a:p>
            <a:pPr lvl="2">
              <a:lnSpc>
                <a:spcPct val="90000"/>
              </a:lnSpc>
            </a:pPr>
            <a:r>
              <a:rPr lang="en-US" dirty="0" smtClean="0">
                <a:latin typeface="American Typewriter"/>
                <a:cs typeface="American Typewriter"/>
              </a:rPr>
              <a:t>Web auction site</a:t>
            </a:r>
          </a:p>
          <a:p>
            <a:pPr lvl="1">
              <a:lnSpc>
                <a:spcPct val="90000"/>
              </a:lnSpc>
            </a:pPr>
            <a:r>
              <a:rPr lang="en-US" dirty="0" smtClean="0">
                <a:latin typeface="American Typewriter"/>
                <a:cs typeface="American Typewriter"/>
              </a:rPr>
              <a:t>C2C sales included in B2C category</a:t>
            </a:r>
          </a:p>
          <a:p>
            <a:pPr lvl="2">
              <a:lnSpc>
                <a:spcPct val="90000"/>
              </a:lnSpc>
            </a:pPr>
            <a:r>
              <a:rPr lang="en-US" dirty="0" smtClean="0">
                <a:latin typeface="American Typewriter"/>
                <a:cs typeface="American Typewriter"/>
              </a:rPr>
              <a:t>Seller acts as a business (for transaction purposes)</a:t>
            </a:r>
          </a:p>
          <a:p>
            <a:pPr>
              <a:lnSpc>
                <a:spcPct val="90000"/>
              </a:lnSpc>
            </a:pPr>
            <a:r>
              <a:rPr lang="en-US" b="1" dirty="0" smtClean="0">
                <a:latin typeface="American Typewriter"/>
                <a:cs typeface="American Typewriter"/>
              </a:rPr>
              <a:t>Business-to-government </a:t>
            </a:r>
            <a:r>
              <a:rPr lang="en-US" dirty="0" smtClean="0">
                <a:latin typeface="American Typewriter"/>
                <a:cs typeface="American Typewriter"/>
              </a:rPr>
              <a:t>(</a:t>
            </a:r>
            <a:r>
              <a:rPr lang="en-US" b="1" dirty="0" smtClean="0">
                <a:latin typeface="American Typewriter"/>
                <a:cs typeface="American Typewriter"/>
              </a:rPr>
              <a:t>B2G</a:t>
            </a:r>
            <a:r>
              <a:rPr lang="en-US" dirty="0" smtClean="0">
                <a:latin typeface="American Typewriter"/>
                <a:cs typeface="American Typewriter"/>
              </a:rPr>
              <a:t>)</a:t>
            </a:r>
          </a:p>
          <a:p>
            <a:pPr lvl="1">
              <a:lnSpc>
                <a:spcPct val="90000"/>
              </a:lnSpc>
            </a:pPr>
            <a:r>
              <a:rPr lang="en-US" dirty="0" smtClean="0">
                <a:latin typeface="American Typewriter"/>
                <a:cs typeface="American Typewriter"/>
              </a:rPr>
              <a:t>Business transactions with government agencies</a:t>
            </a:r>
          </a:p>
          <a:p>
            <a:pPr lvl="2">
              <a:lnSpc>
                <a:spcPct val="90000"/>
              </a:lnSpc>
            </a:pPr>
            <a:r>
              <a:rPr lang="en-US" dirty="0" smtClean="0">
                <a:latin typeface="American Typewriter"/>
                <a:cs typeface="American Typewriter"/>
              </a:rPr>
              <a:t>Paying taxes, filing required reports</a:t>
            </a:r>
          </a:p>
          <a:p>
            <a:pPr lvl="1">
              <a:lnSpc>
                <a:spcPct val="90000"/>
              </a:lnSpc>
            </a:pPr>
            <a:r>
              <a:rPr lang="en-US" dirty="0" smtClean="0">
                <a:latin typeface="American Typewriter"/>
                <a:cs typeface="American Typewriter"/>
              </a:rPr>
              <a:t>B2G transactions included in B2B discussions</a:t>
            </a:r>
          </a:p>
        </p:txBody>
      </p:sp>
      <p:sp>
        <p:nvSpPr>
          <p:cNvPr id="1843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533826-6C23-434C-963F-923DD0F76FF2}" type="slidenum">
              <a:rPr lang="en-US" smtClean="0">
                <a:solidFill>
                  <a:srgbClr val="000000"/>
                </a:solidFill>
              </a:rPr>
              <a:pPr eaLnBrk="1" hangingPunct="1"/>
              <a:t>13</a:t>
            </a:fld>
            <a:endParaRPr lang="en-US" dirty="0" smtClean="0">
              <a:solidFill>
                <a:srgbClr val="000000"/>
              </a:solidFill>
            </a:endParaRPr>
          </a:p>
        </p:txBody>
      </p:sp>
      <p:sp>
        <p:nvSpPr>
          <p:cNvPr id="18437"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49E330A-48F0-4A8D-96CA-3029A5A8EF49}" type="slidenum">
              <a:rPr lang="en-US" sz="1400">
                <a:solidFill>
                  <a:srgbClr val="000000"/>
                </a:solidFill>
              </a:rPr>
              <a:pPr algn="r" eaLnBrk="1" hangingPunct="1"/>
              <a:t>13</a:t>
            </a:fld>
            <a:endParaRPr lang="en-US" sz="14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D0DA46-8F73-4390-AF5E-E02724024DF6}" type="slidenum">
              <a:rPr lang="en-US" smtClean="0">
                <a:solidFill>
                  <a:srgbClr val="000000"/>
                </a:solidFill>
              </a:rPr>
              <a:pPr eaLnBrk="1" hangingPunct="1"/>
              <a:t>14</a:t>
            </a:fld>
            <a:endParaRPr lang="en-US" dirty="0" smtClean="0">
              <a:solidFill>
                <a:srgbClr val="000000"/>
              </a:solidFill>
            </a:endParaRPr>
          </a:p>
        </p:txBody>
      </p:sp>
      <p:pic>
        <p:nvPicPr>
          <p:cNvPr id="19460" name="Picture 1"/>
          <p:cNvPicPr>
            <a:picLocks noChangeAspect="1"/>
          </p:cNvPicPr>
          <p:nvPr/>
        </p:nvPicPr>
        <p:blipFill>
          <a:blip r:embed="rId3" cstate="print">
            <a:extLst>
              <a:ext uri="{28A0092B-C50C-407E-A947-70E740481C1C}">
                <a14:useLocalDpi xmlns:a14="http://schemas.microsoft.com/office/drawing/2010/main" val="0"/>
              </a:ext>
            </a:extLst>
          </a:blip>
          <a:srcRect b="4240"/>
          <a:stretch>
            <a:fillRect/>
          </a:stretch>
        </p:blipFill>
        <p:spPr bwMode="auto">
          <a:xfrm>
            <a:off x="1752600" y="347663"/>
            <a:ext cx="6019800"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7"/>
          <p:cNvSpPr>
            <a:spLocks noChangeArrowheads="1"/>
          </p:cNvSpPr>
          <p:nvPr/>
        </p:nvSpPr>
        <p:spPr bwMode="auto">
          <a:xfrm>
            <a:off x="1752600" y="5845175"/>
            <a:ext cx="475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t>FIGURE 1-2</a:t>
            </a:r>
            <a:r>
              <a:rPr lang="en-US" dirty="0"/>
              <a:t> Electronic commerce categories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D8C168-0832-4D13-BA76-CA1876AB27AE}" type="slidenum">
              <a:rPr lang="en-US" smtClean="0">
                <a:solidFill>
                  <a:srgbClr val="000000"/>
                </a:solidFill>
              </a:rPr>
              <a:pPr eaLnBrk="1" hangingPunct="1"/>
              <a:t>15</a:t>
            </a:fld>
            <a:endParaRPr lang="en-US" dirty="0" smtClean="0">
              <a:solidFill>
                <a:srgbClr val="000000"/>
              </a:solidFill>
            </a:endParaRPr>
          </a:p>
        </p:txBody>
      </p:sp>
      <p:sp>
        <p:nvSpPr>
          <p:cNvPr id="20484"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173285B-3046-483A-BEB9-3C7CFB77A7E0}" type="slidenum">
              <a:rPr lang="en-US" sz="1400">
                <a:solidFill>
                  <a:srgbClr val="000000"/>
                </a:solidFill>
              </a:rPr>
              <a:pPr algn="r" eaLnBrk="1" hangingPunct="1"/>
              <a:t>15</a:t>
            </a:fld>
            <a:endParaRPr lang="en-US" sz="1400" dirty="0">
              <a:solidFill>
                <a:srgbClr val="000000"/>
              </a:solidFill>
            </a:endParaRPr>
          </a:p>
        </p:txBody>
      </p:sp>
      <p:sp>
        <p:nvSpPr>
          <p:cNvPr id="20485"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The Development and Growth of Electronic Commerce</a:t>
            </a:r>
          </a:p>
        </p:txBody>
      </p:sp>
      <p:sp>
        <p:nvSpPr>
          <p:cNvPr id="20486" name="Rectangle 3"/>
          <p:cNvSpPr>
            <a:spLocks noGrp="1" noChangeArrowheads="1"/>
          </p:cNvSpPr>
          <p:nvPr>
            <p:ph type="body" idx="4294967295"/>
          </p:nvPr>
        </p:nvSpPr>
        <p:spPr/>
        <p:txBody>
          <a:bodyPr/>
          <a:lstStyle/>
          <a:p>
            <a:pPr eaLnBrk="1" hangingPunct="1">
              <a:lnSpc>
                <a:spcPct val="90000"/>
              </a:lnSpc>
            </a:pPr>
            <a:r>
              <a:rPr lang="en-US" dirty="0" smtClean="0">
                <a:latin typeface="American Typewriter"/>
                <a:cs typeface="American Typewriter"/>
              </a:rPr>
              <a:t>People engaging in commerce:</a:t>
            </a:r>
          </a:p>
          <a:p>
            <a:pPr lvl="1" eaLnBrk="1" hangingPunct="1">
              <a:lnSpc>
                <a:spcPct val="90000"/>
              </a:lnSpc>
            </a:pPr>
            <a:r>
              <a:rPr lang="en-US" dirty="0" smtClean="0">
                <a:latin typeface="American Typewriter"/>
                <a:cs typeface="American Typewriter"/>
              </a:rPr>
              <a:t>Adopt available tools and technologies</a:t>
            </a:r>
          </a:p>
          <a:p>
            <a:pPr>
              <a:lnSpc>
                <a:spcPct val="90000"/>
              </a:lnSpc>
            </a:pPr>
            <a:r>
              <a:rPr lang="en-US" dirty="0" smtClean="0">
                <a:latin typeface="American Typewriter"/>
                <a:cs typeface="American Typewriter"/>
              </a:rPr>
              <a:t>Internet </a:t>
            </a:r>
          </a:p>
          <a:p>
            <a:pPr lvl="1">
              <a:lnSpc>
                <a:spcPct val="90000"/>
              </a:lnSpc>
            </a:pPr>
            <a:r>
              <a:rPr lang="en-US" dirty="0" smtClean="0">
                <a:latin typeface="American Typewriter"/>
                <a:cs typeface="American Typewriter"/>
              </a:rPr>
              <a:t>Changed way people buy, sell, hire, and organize business activities </a:t>
            </a:r>
          </a:p>
          <a:p>
            <a:pPr lvl="2">
              <a:lnSpc>
                <a:spcPct val="90000"/>
              </a:lnSpc>
            </a:pPr>
            <a:r>
              <a:rPr lang="en-US" dirty="0" smtClean="0">
                <a:latin typeface="American Typewriter"/>
                <a:cs typeface="American Typewriter"/>
              </a:rPr>
              <a:t>More rapidly than any other technology</a:t>
            </a:r>
          </a:p>
          <a:p>
            <a:pPr>
              <a:lnSpc>
                <a:spcPct val="90000"/>
              </a:lnSpc>
            </a:pPr>
            <a:r>
              <a:rPr lang="en-US" b="1" dirty="0" smtClean="0">
                <a:solidFill>
                  <a:schemeClr val="tx1"/>
                </a:solidFill>
                <a:latin typeface="American Typewriter"/>
                <a:cs typeface="American Typewriter"/>
              </a:rPr>
              <a:t>Electronic Funds Transfers (EFTs)</a:t>
            </a:r>
          </a:p>
          <a:p>
            <a:pPr lvl="1">
              <a:lnSpc>
                <a:spcPct val="90000"/>
              </a:lnSpc>
            </a:pPr>
            <a:r>
              <a:rPr lang="en-US" b="1" dirty="0" smtClean="0">
                <a:latin typeface="American Typewriter"/>
                <a:cs typeface="American Typewriter"/>
              </a:rPr>
              <a:t>Wire transfers</a:t>
            </a:r>
            <a:endParaRPr lang="en-US" dirty="0" smtClean="0">
              <a:latin typeface="American Typewriter"/>
              <a:cs typeface="American Typewriter"/>
            </a:endParaRPr>
          </a:p>
          <a:p>
            <a:pPr lvl="1">
              <a:lnSpc>
                <a:spcPct val="90000"/>
              </a:lnSpc>
            </a:pPr>
            <a:r>
              <a:rPr lang="en-US" dirty="0" smtClean="0">
                <a:latin typeface="American Typewriter"/>
                <a:cs typeface="American Typewriter"/>
              </a:rPr>
              <a:t>Electronic transmissions of account exchange information</a:t>
            </a:r>
          </a:p>
          <a:p>
            <a:pPr lvl="2">
              <a:lnSpc>
                <a:spcPct val="90000"/>
              </a:lnSpc>
            </a:pPr>
            <a:r>
              <a:rPr lang="en-US" dirty="0" smtClean="0">
                <a:latin typeface="American Typewriter"/>
                <a:cs typeface="American Typewriter"/>
              </a:rPr>
              <a:t>Uses private communications networks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63EE46-E903-456C-90B1-8F362B703EAA}" type="slidenum">
              <a:rPr lang="en-US" smtClean="0">
                <a:solidFill>
                  <a:srgbClr val="000000"/>
                </a:solidFill>
              </a:rPr>
              <a:pPr eaLnBrk="1" hangingPunct="1"/>
              <a:t>16</a:t>
            </a:fld>
            <a:endParaRPr lang="en-US" dirty="0" smtClean="0">
              <a:solidFill>
                <a:srgbClr val="000000"/>
              </a:solidFill>
            </a:endParaRPr>
          </a:p>
        </p:txBody>
      </p:sp>
      <p:sp>
        <p:nvSpPr>
          <p:cNvPr id="21508"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10E61BC-1039-454B-8E0A-913BF3730999}" type="slidenum">
              <a:rPr lang="en-US" sz="1400">
                <a:solidFill>
                  <a:srgbClr val="000000"/>
                </a:solidFill>
              </a:rPr>
              <a:pPr algn="r" eaLnBrk="1" hangingPunct="1"/>
              <a:t>16</a:t>
            </a:fld>
            <a:endParaRPr lang="en-US" sz="1400" dirty="0">
              <a:solidFill>
                <a:srgbClr val="000000"/>
              </a:solidFill>
            </a:endParaRPr>
          </a:p>
        </p:txBody>
      </p:sp>
      <p:sp>
        <p:nvSpPr>
          <p:cNvPr id="21509"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The Development and Growth of Electronic Commerce (cont’d.)</a:t>
            </a:r>
          </a:p>
        </p:txBody>
      </p:sp>
      <p:sp>
        <p:nvSpPr>
          <p:cNvPr id="21510" name="Rectangle 3"/>
          <p:cNvSpPr>
            <a:spLocks noGrp="1" noChangeArrowheads="1"/>
          </p:cNvSpPr>
          <p:nvPr>
            <p:ph type="body" idx="4294967295"/>
          </p:nvPr>
        </p:nvSpPr>
        <p:spPr/>
        <p:txBody>
          <a:bodyPr/>
          <a:lstStyle/>
          <a:p>
            <a:pPr eaLnBrk="1" hangingPunct="1">
              <a:lnSpc>
                <a:spcPct val="90000"/>
              </a:lnSpc>
            </a:pPr>
            <a:r>
              <a:rPr lang="en-US" b="1" dirty="0" smtClean="0">
                <a:latin typeface="American Typewriter"/>
                <a:cs typeface="American Typewriter"/>
              </a:rPr>
              <a:t>Electronic Data Interchange (EDI)</a:t>
            </a:r>
            <a:endParaRPr lang="en-US" dirty="0" smtClean="0">
              <a:latin typeface="American Typewriter"/>
              <a:cs typeface="American Typewriter"/>
            </a:endParaRPr>
          </a:p>
          <a:p>
            <a:pPr lvl="1" eaLnBrk="1" hangingPunct="1">
              <a:lnSpc>
                <a:spcPct val="90000"/>
              </a:lnSpc>
            </a:pPr>
            <a:r>
              <a:rPr lang="en-US" dirty="0" smtClean="0">
                <a:latin typeface="American Typewriter"/>
                <a:cs typeface="American Typewriter"/>
              </a:rPr>
              <a:t>Business-to-business transmission of computer-readable data in standard format</a:t>
            </a:r>
          </a:p>
          <a:p>
            <a:pPr lvl="1" eaLnBrk="1" hangingPunct="1">
              <a:lnSpc>
                <a:spcPct val="90000"/>
              </a:lnSpc>
            </a:pPr>
            <a:r>
              <a:rPr lang="en-US" dirty="0" smtClean="0">
                <a:latin typeface="American Typewriter"/>
                <a:cs typeface="American Typewriter"/>
              </a:rPr>
              <a:t>Standard transmitting formats benefits</a:t>
            </a:r>
          </a:p>
          <a:p>
            <a:pPr lvl="2" eaLnBrk="1" hangingPunct="1">
              <a:lnSpc>
                <a:spcPct val="90000"/>
              </a:lnSpc>
            </a:pPr>
            <a:r>
              <a:rPr lang="en-US" dirty="0" smtClean="0">
                <a:latin typeface="American Typewriter"/>
                <a:cs typeface="American Typewriter"/>
              </a:rPr>
              <a:t>Reduces errors</a:t>
            </a:r>
          </a:p>
          <a:p>
            <a:pPr lvl="2">
              <a:lnSpc>
                <a:spcPct val="90000"/>
              </a:lnSpc>
            </a:pPr>
            <a:r>
              <a:rPr lang="en-US" dirty="0" smtClean="0">
                <a:latin typeface="American Typewriter"/>
                <a:cs typeface="American Typewriter"/>
              </a:rPr>
              <a:t>Avoids printing and mailing costs</a:t>
            </a:r>
          </a:p>
          <a:p>
            <a:pPr lvl="2">
              <a:lnSpc>
                <a:spcPct val="90000"/>
              </a:lnSpc>
            </a:pPr>
            <a:r>
              <a:rPr lang="en-US" dirty="0" smtClean="0">
                <a:latin typeface="American Typewriter"/>
                <a:cs typeface="American Typewriter"/>
              </a:rPr>
              <a:t>Eliminates need to reenter data</a:t>
            </a:r>
          </a:p>
          <a:p>
            <a:pPr>
              <a:lnSpc>
                <a:spcPct val="90000"/>
              </a:lnSpc>
            </a:pPr>
            <a:r>
              <a:rPr lang="en-US" b="1" dirty="0" smtClean="0">
                <a:latin typeface="American Typewriter"/>
                <a:cs typeface="American Typewriter"/>
              </a:rPr>
              <a:t>Trading partners</a:t>
            </a:r>
            <a:endParaRPr lang="en-US" dirty="0" smtClean="0">
              <a:latin typeface="American Typewriter"/>
              <a:cs typeface="American Typewriter"/>
            </a:endParaRPr>
          </a:p>
          <a:p>
            <a:pPr lvl="1">
              <a:lnSpc>
                <a:spcPct val="90000"/>
              </a:lnSpc>
            </a:pPr>
            <a:r>
              <a:rPr lang="en-US" dirty="0" smtClean="0">
                <a:latin typeface="American Typewriter"/>
                <a:cs typeface="American Typewriter"/>
              </a:rPr>
              <a:t>Businesses engaging in EDI with each other</a:t>
            </a:r>
          </a:p>
          <a:p>
            <a:pPr lvl="1">
              <a:lnSpc>
                <a:spcPct val="90000"/>
              </a:lnSpc>
            </a:pPr>
            <a:r>
              <a:rPr lang="en-US" dirty="0" smtClean="0">
                <a:latin typeface="American Typewriter"/>
                <a:cs typeface="American Typewriter"/>
              </a:rPr>
              <a:t>EDI pioneers (General Electric, Sears, Walmart)</a:t>
            </a:r>
          </a:p>
          <a:p>
            <a:pPr lvl="2">
              <a:lnSpc>
                <a:spcPct val="90000"/>
              </a:lnSpc>
            </a:pPr>
            <a:r>
              <a:rPr lang="en-US" dirty="0" smtClean="0">
                <a:latin typeface="American Typewriter"/>
                <a:cs typeface="American Typewriter"/>
              </a:rPr>
              <a:t>Improved purchasing processes and supplier relationships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30BC50-FB67-491B-9DEB-F5B4ED1A8588}" type="slidenum">
              <a:rPr lang="en-US" smtClean="0">
                <a:solidFill>
                  <a:srgbClr val="000000"/>
                </a:solidFill>
              </a:rPr>
              <a:pPr eaLnBrk="1" hangingPunct="1"/>
              <a:t>17</a:t>
            </a:fld>
            <a:endParaRPr lang="en-US" dirty="0" smtClean="0">
              <a:solidFill>
                <a:srgbClr val="000000"/>
              </a:solidFill>
            </a:endParaRPr>
          </a:p>
        </p:txBody>
      </p:sp>
      <p:sp>
        <p:nvSpPr>
          <p:cNvPr id="23556"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171DCC2-6F69-47C7-AC3A-A59614BE654E}" type="slidenum">
              <a:rPr lang="en-US" sz="1400">
                <a:solidFill>
                  <a:srgbClr val="000000"/>
                </a:solidFill>
              </a:rPr>
              <a:pPr algn="r" eaLnBrk="1" hangingPunct="1"/>
              <a:t>17</a:t>
            </a:fld>
            <a:endParaRPr lang="en-US" sz="1400" dirty="0">
              <a:solidFill>
                <a:srgbClr val="000000"/>
              </a:solidFill>
            </a:endParaRPr>
          </a:p>
        </p:txBody>
      </p:sp>
      <p:sp>
        <p:nvSpPr>
          <p:cNvPr id="23557" name="Rectangle 2"/>
          <p:cNvSpPr>
            <a:spLocks noGrp="1" noChangeArrowheads="1"/>
          </p:cNvSpPr>
          <p:nvPr>
            <p:ph type="title" idx="4294967295"/>
          </p:nvPr>
        </p:nvSpPr>
        <p:spPr>
          <a:xfrm>
            <a:off x="457200" y="274638"/>
            <a:ext cx="8610600" cy="1143000"/>
          </a:xfrm>
        </p:spPr>
        <p:txBody>
          <a:bodyPr/>
          <a:lstStyle/>
          <a:p>
            <a:pPr eaLnBrk="1" hangingPunct="1"/>
            <a:r>
              <a:rPr lang="en-US" dirty="0" smtClean="0">
                <a:latin typeface="American Typewriter"/>
                <a:cs typeface="American Typewriter"/>
              </a:rPr>
              <a:t>The Dot-Com Boom, Bust, and Rebirth</a:t>
            </a:r>
          </a:p>
        </p:txBody>
      </p:sp>
      <p:sp>
        <p:nvSpPr>
          <p:cNvPr id="23558" name="Rectangle 3"/>
          <p:cNvSpPr>
            <a:spLocks noGrp="1" noChangeArrowheads="1"/>
          </p:cNvSpPr>
          <p:nvPr>
            <p:ph type="body" idx="4294967295"/>
          </p:nvPr>
        </p:nvSpPr>
        <p:spPr>
          <a:xfrm>
            <a:off x="457200" y="1219200"/>
            <a:ext cx="8229600" cy="4678363"/>
          </a:xfrm>
        </p:spPr>
        <p:txBody>
          <a:bodyPr/>
          <a:lstStyle/>
          <a:p>
            <a:pPr eaLnBrk="1" hangingPunct="1">
              <a:lnSpc>
                <a:spcPct val="90000"/>
              </a:lnSpc>
            </a:pPr>
            <a:r>
              <a:rPr lang="en-US" dirty="0" smtClean="0">
                <a:latin typeface="American Typewriter"/>
                <a:cs typeface="American Typewriter"/>
              </a:rPr>
              <a:t>1997 to 2000 irrational exuberance</a:t>
            </a:r>
          </a:p>
          <a:p>
            <a:pPr lvl="1">
              <a:lnSpc>
                <a:spcPct val="90000"/>
              </a:lnSpc>
            </a:pPr>
            <a:r>
              <a:rPr lang="en-US" dirty="0" smtClean="0">
                <a:latin typeface="American Typewriter"/>
                <a:cs typeface="American Typewriter"/>
              </a:rPr>
              <a:t>12,000 Internet-related businesses started</a:t>
            </a:r>
          </a:p>
          <a:p>
            <a:pPr lvl="1">
              <a:lnSpc>
                <a:spcPct val="90000"/>
              </a:lnSpc>
            </a:pPr>
            <a:r>
              <a:rPr lang="en-US" dirty="0" smtClean="0">
                <a:latin typeface="American Typewriter"/>
                <a:cs typeface="American Typewriter"/>
              </a:rPr>
              <a:t>$100 billion of investors’ money</a:t>
            </a:r>
          </a:p>
          <a:p>
            <a:pPr lvl="1">
              <a:lnSpc>
                <a:spcPct val="90000"/>
              </a:lnSpc>
            </a:pPr>
            <a:r>
              <a:rPr lang="en-US" dirty="0" smtClean="0">
                <a:latin typeface="American Typewriter"/>
                <a:cs typeface="American Typewriter"/>
              </a:rPr>
              <a:t>5,000+ companies went out of business or acquired</a:t>
            </a:r>
          </a:p>
          <a:p>
            <a:pPr>
              <a:lnSpc>
                <a:spcPct val="90000"/>
              </a:lnSpc>
            </a:pPr>
            <a:r>
              <a:rPr lang="en-US" dirty="0" smtClean="0">
                <a:latin typeface="American Typewriter"/>
                <a:cs typeface="American Typewriter"/>
              </a:rPr>
              <a:t>2000 to 2003</a:t>
            </a:r>
          </a:p>
          <a:p>
            <a:pPr lvl="1">
              <a:lnSpc>
                <a:spcPct val="90000"/>
              </a:lnSpc>
            </a:pPr>
            <a:r>
              <a:rPr lang="en-US" dirty="0" smtClean="0">
                <a:latin typeface="American Typewriter"/>
                <a:cs typeface="American Typewriter"/>
              </a:rPr>
              <a:t>$200 billion invested </a:t>
            </a:r>
          </a:p>
          <a:p>
            <a:pPr lvl="1">
              <a:lnSpc>
                <a:spcPct val="90000"/>
              </a:lnSpc>
            </a:pPr>
            <a:r>
              <a:rPr lang="en-US" dirty="0" smtClean="0">
                <a:latin typeface="American Typewriter"/>
                <a:cs typeface="American Typewriter"/>
              </a:rPr>
              <a:t>Fueled online business activity growth rebirth</a:t>
            </a:r>
          </a:p>
          <a:p>
            <a:pPr lvl="1">
              <a:lnSpc>
                <a:spcPct val="90000"/>
              </a:lnSpc>
            </a:pPr>
            <a:r>
              <a:rPr lang="en-US" dirty="0" smtClean="0">
                <a:latin typeface="American Typewriter"/>
                <a:cs typeface="American Typewriter"/>
              </a:rPr>
              <a:t>Online B2C sales growth continued more slowly</a:t>
            </a:r>
          </a:p>
          <a:p>
            <a:pPr>
              <a:lnSpc>
                <a:spcPct val="90000"/>
              </a:lnSpc>
            </a:pPr>
            <a:r>
              <a:rPr lang="en-US" dirty="0" smtClean="0">
                <a:latin typeface="American Typewriter"/>
                <a:cs typeface="American Typewriter"/>
              </a:rPr>
              <a:t>2008-2009 recession</a:t>
            </a:r>
          </a:p>
          <a:p>
            <a:pPr lvl="1">
              <a:lnSpc>
                <a:spcPct val="90000"/>
              </a:lnSpc>
            </a:pPr>
            <a:r>
              <a:rPr lang="en-US" dirty="0" smtClean="0">
                <a:latin typeface="American Typewriter"/>
                <a:cs typeface="American Typewriter"/>
              </a:rPr>
              <a:t>B2C and B2B increasing growth rates continue</a:t>
            </a:r>
          </a:p>
          <a:p>
            <a:pPr lvl="1">
              <a:lnSpc>
                <a:spcPct val="90000"/>
              </a:lnSpc>
            </a:pPr>
            <a:r>
              <a:rPr lang="en-US" dirty="0" smtClean="0">
                <a:latin typeface="American Typewriter"/>
                <a:cs typeface="American Typewriter"/>
              </a:rPr>
              <a:t>Driving force: people with Internet access increasing</a:t>
            </a:r>
          </a:p>
          <a:p>
            <a:pPr lvl="1">
              <a:lnSpc>
                <a:spcPct val="90000"/>
              </a:lnSpc>
            </a:pPr>
            <a:r>
              <a:rPr lang="en-US" dirty="0" smtClean="0">
                <a:latin typeface="American Typewriter"/>
                <a:cs typeface="American Typewriter"/>
              </a:rPr>
              <a:t>Web purchases: projected  $11.9 trillion by 2013</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3189D1-D040-43E3-8C8B-71F68D16EDE4}" type="slidenum">
              <a:rPr lang="en-US" smtClean="0">
                <a:solidFill>
                  <a:srgbClr val="000000"/>
                </a:solidFill>
              </a:rPr>
              <a:pPr eaLnBrk="1" hangingPunct="1"/>
              <a:t>18</a:t>
            </a:fld>
            <a:endParaRPr lang="en-US" dirty="0" smtClean="0">
              <a:solidFill>
                <a:srgbClr val="000000"/>
              </a:solidFill>
            </a:endParaRPr>
          </a:p>
        </p:txBody>
      </p:sp>
      <p:pic>
        <p:nvPicPr>
          <p:cNvPr id="24580" name="Picture 1"/>
          <p:cNvPicPr>
            <a:picLocks noChangeAspect="1"/>
          </p:cNvPicPr>
          <p:nvPr/>
        </p:nvPicPr>
        <p:blipFill>
          <a:blip r:embed="rId3" cstate="print">
            <a:extLst>
              <a:ext uri="{28A0092B-C50C-407E-A947-70E740481C1C}">
                <a14:useLocalDpi xmlns:a14="http://schemas.microsoft.com/office/drawing/2010/main" val="0"/>
              </a:ext>
            </a:extLst>
          </a:blip>
          <a:srcRect b="5559"/>
          <a:stretch>
            <a:fillRect/>
          </a:stretch>
        </p:blipFill>
        <p:spPr bwMode="auto">
          <a:xfrm>
            <a:off x="685800" y="685800"/>
            <a:ext cx="70262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7"/>
          <p:cNvSpPr>
            <a:spLocks noChangeArrowheads="1"/>
          </p:cNvSpPr>
          <p:nvPr/>
        </p:nvSpPr>
        <p:spPr bwMode="auto">
          <a:xfrm>
            <a:off x="701675" y="5638800"/>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t>FIGURE 1-3 </a:t>
            </a:r>
            <a:r>
              <a:rPr lang="en-US" dirty="0"/>
              <a:t>Actual and estimated online sales in B2C and B2B categories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572859-EEEA-4111-A117-EBE2025285E6}" type="slidenum">
              <a:rPr lang="en-US" smtClean="0">
                <a:solidFill>
                  <a:srgbClr val="000000"/>
                </a:solidFill>
              </a:rPr>
              <a:pPr eaLnBrk="1" hangingPunct="1"/>
              <a:t>19</a:t>
            </a:fld>
            <a:endParaRPr lang="en-US" dirty="0" smtClean="0">
              <a:solidFill>
                <a:srgbClr val="000000"/>
              </a:solidFill>
            </a:endParaRPr>
          </a:p>
        </p:txBody>
      </p:sp>
      <p:sp>
        <p:nvSpPr>
          <p:cNvPr id="25604"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EF7D469-5F7F-4776-929A-CAF73719B56E}" type="slidenum">
              <a:rPr lang="en-US" sz="1400">
                <a:solidFill>
                  <a:srgbClr val="000000"/>
                </a:solidFill>
              </a:rPr>
              <a:pPr algn="r" eaLnBrk="1" hangingPunct="1"/>
              <a:t>19</a:t>
            </a:fld>
            <a:endParaRPr lang="en-US" sz="1400" dirty="0">
              <a:solidFill>
                <a:srgbClr val="000000"/>
              </a:solidFill>
            </a:endParaRPr>
          </a:p>
        </p:txBody>
      </p:sp>
      <p:sp>
        <p:nvSpPr>
          <p:cNvPr id="25605"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The Second Wave of Electronic Commerce</a:t>
            </a:r>
          </a:p>
        </p:txBody>
      </p:sp>
      <p:sp>
        <p:nvSpPr>
          <p:cNvPr id="25606" name="Rectangle 3"/>
          <p:cNvSpPr>
            <a:spLocks noGrp="1" noChangeArrowheads="1"/>
          </p:cNvSpPr>
          <p:nvPr>
            <p:ph type="body" idx="4294967295"/>
          </p:nvPr>
        </p:nvSpPr>
        <p:spPr/>
        <p:txBody>
          <a:bodyPr/>
          <a:lstStyle/>
          <a:p>
            <a:pPr eaLnBrk="1" hangingPunct="1">
              <a:lnSpc>
                <a:spcPct val="90000"/>
              </a:lnSpc>
            </a:pPr>
            <a:r>
              <a:rPr lang="en-US" dirty="0" smtClean="0">
                <a:latin typeface="American Typewriter"/>
                <a:cs typeface="American Typewriter"/>
              </a:rPr>
              <a:t>Compared to four waves of Industrial Revolution</a:t>
            </a:r>
          </a:p>
          <a:p>
            <a:pPr>
              <a:lnSpc>
                <a:spcPct val="90000"/>
              </a:lnSpc>
            </a:pPr>
            <a:r>
              <a:rPr lang="en-US" dirty="0" smtClean="0">
                <a:latin typeface="American Typewriter"/>
                <a:cs typeface="American Typewriter"/>
              </a:rPr>
              <a:t>Electronic commerce first and second wave characteristics</a:t>
            </a:r>
          </a:p>
          <a:p>
            <a:pPr lvl="1">
              <a:lnSpc>
                <a:spcPct val="90000"/>
              </a:lnSpc>
            </a:pPr>
            <a:r>
              <a:rPr lang="en-US" dirty="0" smtClean="0">
                <a:latin typeface="American Typewriter"/>
                <a:cs typeface="American Typewriter"/>
              </a:rPr>
              <a:t>Regional scope</a:t>
            </a:r>
          </a:p>
          <a:p>
            <a:pPr lvl="2" eaLnBrk="1" hangingPunct="1">
              <a:lnSpc>
                <a:spcPct val="90000"/>
              </a:lnSpc>
            </a:pPr>
            <a:r>
              <a:rPr lang="en-US" dirty="0" smtClean="0">
                <a:latin typeface="American Typewriter"/>
                <a:cs typeface="American Typewriter"/>
              </a:rPr>
              <a:t>First wave: United States phenomenon</a:t>
            </a:r>
          </a:p>
          <a:p>
            <a:pPr lvl="2" eaLnBrk="1" hangingPunct="1">
              <a:lnSpc>
                <a:spcPct val="90000"/>
              </a:lnSpc>
            </a:pPr>
            <a:r>
              <a:rPr lang="en-US" dirty="0" smtClean="0">
                <a:latin typeface="American Typewriter"/>
                <a:cs typeface="American Typewriter"/>
              </a:rPr>
              <a:t>Second wave: international</a:t>
            </a:r>
          </a:p>
          <a:p>
            <a:pPr lvl="1" eaLnBrk="1" hangingPunct="1">
              <a:lnSpc>
                <a:spcPct val="90000"/>
              </a:lnSpc>
            </a:pPr>
            <a:r>
              <a:rPr lang="en-US" dirty="0" smtClean="0">
                <a:latin typeface="American Typewriter"/>
                <a:cs typeface="American Typewriter"/>
              </a:rPr>
              <a:t>Start-up capital</a:t>
            </a:r>
          </a:p>
          <a:p>
            <a:pPr lvl="2" eaLnBrk="1" hangingPunct="1">
              <a:lnSpc>
                <a:spcPct val="90000"/>
              </a:lnSpc>
            </a:pPr>
            <a:r>
              <a:rPr lang="en-US" dirty="0" smtClean="0">
                <a:latin typeface="American Typewriter"/>
                <a:cs typeface="American Typewriter"/>
              </a:rPr>
              <a:t>First wave: easy to obtain</a:t>
            </a:r>
          </a:p>
          <a:p>
            <a:pPr lvl="2">
              <a:lnSpc>
                <a:spcPct val="90000"/>
              </a:lnSpc>
            </a:pPr>
            <a:r>
              <a:rPr lang="en-US" dirty="0" smtClean="0">
                <a:latin typeface="American Typewriter"/>
                <a:cs typeface="American Typewriter"/>
              </a:rPr>
              <a:t>Second wave: companies using internal funds</a:t>
            </a:r>
          </a:p>
          <a:p>
            <a:pPr lvl="1">
              <a:lnSpc>
                <a:spcPct val="90000"/>
              </a:lnSpc>
            </a:pPr>
            <a:r>
              <a:rPr lang="en-US" dirty="0" smtClean="0">
                <a:latin typeface="American Typewriter"/>
                <a:cs typeface="American Typewriter"/>
              </a:rPr>
              <a:t>Internet technologies used</a:t>
            </a:r>
          </a:p>
          <a:p>
            <a:pPr lvl="2" eaLnBrk="1" hangingPunct="1">
              <a:lnSpc>
                <a:spcPct val="90000"/>
              </a:lnSpc>
            </a:pPr>
            <a:r>
              <a:rPr lang="en-US" dirty="0" smtClean="0">
                <a:latin typeface="American Typewriter"/>
                <a:cs typeface="American Typewriter"/>
              </a:rPr>
              <a:t>First wave: slow and inexpensive (especially B2C)</a:t>
            </a:r>
          </a:p>
          <a:p>
            <a:pPr lvl="2" eaLnBrk="1" hangingPunct="1">
              <a:lnSpc>
                <a:spcPct val="90000"/>
              </a:lnSpc>
            </a:pPr>
            <a:r>
              <a:rPr lang="en-US" dirty="0" smtClean="0">
                <a:latin typeface="American Typewriter"/>
                <a:cs typeface="American Typewriter"/>
              </a:rPr>
              <a:t>Second wave: broadband connections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9979769-C15F-4E1D-ACE7-1BB2F7FED1FB}" type="slidenum">
              <a:rPr lang="en-US" smtClean="0"/>
              <a:pPr>
                <a:defRPr/>
              </a:pPr>
              <a:t>2</a:t>
            </a:fld>
            <a:endParaRPr lang="en-US" dirty="0"/>
          </a:p>
        </p:txBody>
      </p:sp>
      <p:sp>
        <p:nvSpPr>
          <p:cNvPr id="4" name="TextBox 3"/>
          <p:cNvSpPr txBox="1"/>
          <p:nvPr/>
        </p:nvSpPr>
        <p:spPr>
          <a:xfrm>
            <a:off x="1066800" y="609600"/>
            <a:ext cx="7086600" cy="523220"/>
          </a:xfrm>
          <a:prstGeom prst="rect">
            <a:avLst/>
          </a:prstGeom>
          <a:noFill/>
        </p:spPr>
        <p:txBody>
          <a:bodyPr wrap="square" rtlCol="0">
            <a:spAutoFit/>
          </a:bodyPr>
          <a:lstStyle/>
          <a:p>
            <a:pPr algn="ctr"/>
            <a:r>
              <a:rPr lang="en-US" sz="2800" dirty="0" smtClean="0">
                <a:latin typeface="American Typewriter"/>
                <a:cs typeface="American Typewriter"/>
              </a:rPr>
              <a:t>Class Overview</a:t>
            </a:r>
            <a:endParaRPr lang="en-US" sz="2800" dirty="0">
              <a:latin typeface="American Typewriter"/>
              <a:cs typeface="American Typewriter"/>
            </a:endParaRPr>
          </a:p>
        </p:txBody>
      </p:sp>
      <p:sp>
        <p:nvSpPr>
          <p:cNvPr id="5" name="TextBox 4"/>
          <p:cNvSpPr txBox="1"/>
          <p:nvPr/>
        </p:nvSpPr>
        <p:spPr>
          <a:xfrm>
            <a:off x="914400" y="1828800"/>
            <a:ext cx="6858000" cy="923330"/>
          </a:xfrm>
          <a:prstGeom prst="rect">
            <a:avLst/>
          </a:prstGeom>
          <a:noFill/>
        </p:spPr>
        <p:txBody>
          <a:bodyPr wrap="square" rtlCol="0">
            <a:spAutoFit/>
          </a:bodyPr>
          <a:lstStyle/>
          <a:p>
            <a:r>
              <a:rPr lang="en-US" dirty="0">
                <a:latin typeface="American Typewriter"/>
                <a:cs typeface="American Typewriter"/>
              </a:rPr>
              <a:t>1. The </a:t>
            </a:r>
            <a:r>
              <a:rPr lang="en-US" dirty="0" smtClean="0">
                <a:latin typeface="American Typewriter"/>
                <a:cs typeface="American Typewriter"/>
              </a:rPr>
              <a:t>basics </a:t>
            </a:r>
            <a:r>
              <a:rPr lang="en-US" dirty="0">
                <a:latin typeface="American Typewriter"/>
                <a:cs typeface="American Typewriter"/>
              </a:rPr>
              <a:t>of business and economic motivations for electronic commerce , as well as the needs and desires of </a:t>
            </a:r>
            <a:r>
              <a:rPr lang="en-US" dirty="0" smtClean="0">
                <a:latin typeface="American Typewriter"/>
                <a:cs typeface="American Typewriter"/>
              </a:rPr>
              <a:t>individuals.</a:t>
            </a:r>
            <a:endParaRPr lang="en-US" dirty="0">
              <a:latin typeface="American Typewriter"/>
              <a:cs typeface="American Typewriter"/>
            </a:endParaRPr>
          </a:p>
        </p:txBody>
      </p:sp>
      <p:sp>
        <p:nvSpPr>
          <p:cNvPr id="6" name="TextBox 5"/>
          <p:cNvSpPr txBox="1"/>
          <p:nvPr/>
        </p:nvSpPr>
        <p:spPr>
          <a:xfrm>
            <a:off x="838200" y="3200400"/>
            <a:ext cx="6858000" cy="646331"/>
          </a:xfrm>
          <a:prstGeom prst="rect">
            <a:avLst/>
          </a:prstGeom>
          <a:noFill/>
        </p:spPr>
        <p:txBody>
          <a:bodyPr wrap="square" rtlCol="0">
            <a:spAutoFit/>
          </a:bodyPr>
          <a:lstStyle/>
          <a:p>
            <a:r>
              <a:rPr lang="en-US" dirty="0">
                <a:latin typeface="American Typewriter"/>
                <a:cs typeface="American Typewriter"/>
              </a:rPr>
              <a:t>2. The </a:t>
            </a:r>
            <a:r>
              <a:rPr lang="en-US" dirty="0" smtClean="0">
                <a:latin typeface="American Typewriter"/>
                <a:cs typeface="American Typewriter"/>
              </a:rPr>
              <a:t>environment of information </a:t>
            </a:r>
            <a:r>
              <a:rPr lang="en-US" dirty="0">
                <a:latin typeface="American Typewriter"/>
                <a:cs typeface="American Typewriter"/>
              </a:rPr>
              <a:t>and communication </a:t>
            </a:r>
            <a:r>
              <a:rPr lang="en-US" dirty="0" smtClean="0">
                <a:latin typeface="American Typewriter"/>
                <a:cs typeface="American Typewriter"/>
              </a:rPr>
              <a:t>that support  and enable </a:t>
            </a:r>
            <a:r>
              <a:rPr lang="en-US" dirty="0">
                <a:latin typeface="American Typewriter"/>
                <a:cs typeface="American Typewriter"/>
              </a:rPr>
              <a:t>e-commerce </a:t>
            </a:r>
            <a:r>
              <a:rPr lang="en-US" dirty="0" smtClean="0">
                <a:latin typeface="American Typewriter"/>
                <a:cs typeface="American Typewriter"/>
              </a:rPr>
              <a:t>transactions.</a:t>
            </a:r>
            <a:endParaRPr lang="en-US" dirty="0">
              <a:latin typeface="American Typewriter"/>
              <a:cs typeface="American Typewriter"/>
            </a:endParaRPr>
          </a:p>
        </p:txBody>
      </p:sp>
      <p:sp>
        <p:nvSpPr>
          <p:cNvPr id="7" name="TextBox 6"/>
          <p:cNvSpPr txBox="1"/>
          <p:nvPr/>
        </p:nvSpPr>
        <p:spPr>
          <a:xfrm>
            <a:off x="914400" y="4343400"/>
            <a:ext cx="6934200" cy="1200329"/>
          </a:xfrm>
          <a:prstGeom prst="rect">
            <a:avLst/>
          </a:prstGeom>
          <a:noFill/>
        </p:spPr>
        <p:txBody>
          <a:bodyPr wrap="square" rtlCol="0">
            <a:spAutoFit/>
          </a:bodyPr>
          <a:lstStyle/>
          <a:p>
            <a:r>
              <a:rPr lang="en-US" dirty="0">
                <a:latin typeface="American Typewriter"/>
                <a:cs typeface="American Typewriter"/>
              </a:rPr>
              <a:t>3. The changing role of the new , ever-present highly portable personal devices, location-based e-commerce . We will focus mainly on how e-commerce has been able to meet the needs of consumers and the evolution of this sector of the economy .</a:t>
            </a:r>
          </a:p>
        </p:txBody>
      </p:sp>
    </p:spTree>
    <p:extLst>
      <p:ext uri="{BB962C8B-B14F-4D97-AF65-F5344CB8AC3E}">
        <p14:creationId xmlns:p14="http://schemas.microsoft.com/office/powerpoint/2010/main" val="2812245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7115CC-E564-4986-A81C-72506C6D7C9F}" type="slidenum">
              <a:rPr lang="en-US" smtClean="0">
                <a:solidFill>
                  <a:srgbClr val="000000"/>
                </a:solidFill>
              </a:rPr>
              <a:pPr eaLnBrk="1" hangingPunct="1"/>
              <a:t>20</a:t>
            </a:fld>
            <a:endParaRPr lang="en-US" dirty="0" smtClean="0">
              <a:solidFill>
                <a:srgbClr val="000000"/>
              </a:solidFill>
            </a:endParaRPr>
          </a:p>
        </p:txBody>
      </p:sp>
      <p:sp>
        <p:nvSpPr>
          <p:cNvPr id="26628"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8B0B961-80CD-40A8-BB72-85881B7FCF78}" type="slidenum">
              <a:rPr lang="en-US" sz="1400">
                <a:solidFill>
                  <a:srgbClr val="000000"/>
                </a:solidFill>
              </a:rPr>
              <a:pPr algn="r" eaLnBrk="1" hangingPunct="1"/>
              <a:t>20</a:t>
            </a:fld>
            <a:endParaRPr lang="en-US" sz="1400" dirty="0">
              <a:solidFill>
                <a:srgbClr val="000000"/>
              </a:solidFill>
            </a:endParaRPr>
          </a:p>
        </p:txBody>
      </p:sp>
      <p:sp>
        <p:nvSpPr>
          <p:cNvPr id="26629"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The Second Wave of Electronic Commerce (cont’d.)</a:t>
            </a:r>
          </a:p>
        </p:txBody>
      </p:sp>
      <p:sp>
        <p:nvSpPr>
          <p:cNvPr id="26630" name="Rectangle 3"/>
          <p:cNvSpPr>
            <a:spLocks noGrp="1" noChangeArrowheads="1"/>
          </p:cNvSpPr>
          <p:nvPr>
            <p:ph type="body" idx="4294967295"/>
          </p:nvPr>
        </p:nvSpPr>
        <p:spPr/>
        <p:txBody>
          <a:bodyPr/>
          <a:lstStyle/>
          <a:p>
            <a:pPr>
              <a:lnSpc>
                <a:spcPct val="90000"/>
              </a:lnSpc>
            </a:pPr>
            <a:r>
              <a:rPr lang="en-US" dirty="0" smtClean="0">
                <a:latin typeface="American Typewriter"/>
                <a:cs typeface="American Typewriter"/>
              </a:rPr>
              <a:t>First and second wave characteristics (cont’d.)</a:t>
            </a:r>
          </a:p>
          <a:p>
            <a:pPr lvl="1" eaLnBrk="1" hangingPunct="1">
              <a:lnSpc>
                <a:spcPct val="90000"/>
              </a:lnSpc>
            </a:pPr>
            <a:r>
              <a:rPr lang="en-US" dirty="0" smtClean="0">
                <a:latin typeface="American Typewriter"/>
                <a:cs typeface="American Typewriter"/>
              </a:rPr>
              <a:t>Electronic mail (e-mail) use</a:t>
            </a:r>
          </a:p>
          <a:p>
            <a:pPr lvl="2" eaLnBrk="1" hangingPunct="1">
              <a:lnSpc>
                <a:spcPct val="90000"/>
              </a:lnSpc>
            </a:pPr>
            <a:r>
              <a:rPr lang="en-US" dirty="0" smtClean="0">
                <a:latin typeface="American Typewriter"/>
                <a:cs typeface="American Typewriter"/>
              </a:rPr>
              <a:t>First wave: unstructured communication</a:t>
            </a:r>
          </a:p>
          <a:p>
            <a:pPr lvl="2">
              <a:lnSpc>
                <a:spcPct val="90000"/>
              </a:lnSpc>
            </a:pPr>
            <a:r>
              <a:rPr lang="en-US" dirty="0" smtClean="0">
                <a:latin typeface="American Typewriter"/>
                <a:cs typeface="American Typewriter"/>
              </a:rPr>
              <a:t>Second wave: integral part of marketing, customer contact strategies</a:t>
            </a:r>
          </a:p>
          <a:p>
            <a:pPr lvl="1">
              <a:lnSpc>
                <a:spcPct val="90000"/>
              </a:lnSpc>
            </a:pPr>
            <a:r>
              <a:rPr lang="en-US" dirty="0" smtClean="0">
                <a:latin typeface="American Typewriter"/>
                <a:cs typeface="American Typewriter"/>
              </a:rPr>
              <a:t>Revenue source</a:t>
            </a:r>
          </a:p>
          <a:p>
            <a:pPr lvl="2">
              <a:lnSpc>
                <a:spcPct val="90000"/>
              </a:lnSpc>
            </a:pPr>
            <a:r>
              <a:rPr lang="en-US" dirty="0" smtClean="0">
                <a:latin typeface="American Typewriter"/>
                <a:cs typeface="American Typewriter"/>
              </a:rPr>
              <a:t>First wave: online advertising (failed)</a:t>
            </a:r>
          </a:p>
          <a:p>
            <a:pPr lvl="2">
              <a:lnSpc>
                <a:spcPct val="90000"/>
              </a:lnSpc>
            </a:pPr>
            <a:r>
              <a:rPr lang="en-US" dirty="0" smtClean="0">
                <a:latin typeface="American Typewriter"/>
                <a:cs typeface="American Typewriter"/>
              </a:rPr>
              <a:t>Second wave: Internet advertising (more successful)</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18AAC5-23C4-49CE-82D9-A0F6E2E479FF}" type="slidenum">
              <a:rPr lang="en-US" smtClean="0">
                <a:solidFill>
                  <a:srgbClr val="000000"/>
                </a:solidFill>
              </a:rPr>
              <a:pPr eaLnBrk="1" hangingPunct="1"/>
              <a:t>21</a:t>
            </a:fld>
            <a:endParaRPr lang="en-US" dirty="0" smtClean="0">
              <a:solidFill>
                <a:srgbClr val="000000"/>
              </a:solidFill>
            </a:endParaRPr>
          </a:p>
        </p:txBody>
      </p:sp>
      <p:sp>
        <p:nvSpPr>
          <p:cNvPr id="27652"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AB5DE49-6738-4E8E-80A1-B211E8CE654B}" type="slidenum">
              <a:rPr lang="en-US" sz="1400">
                <a:solidFill>
                  <a:srgbClr val="000000"/>
                </a:solidFill>
              </a:rPr>
              <a:pPr algn="r" eaLnBrk="1" hangingPunct="1"/>
              <a:t>21</a:t>
            </a:fld>
            <a:endParaRPr lang="en-US" sz="1400" dirty="0">
              <a:solidFill>
                <a:srgbClr val="000000"/>
              </a:solidFill>
            </a:endParaRPr>
          </a:p>
        </p:txBody>
      </p:sp>
      <p:sp>
        <p:nvSpPr>
          <p:cNvPr id="27653"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The Second Wave of Electronic Commerce (cont’d.)</a:t>
            </a:r>
          </a:p>
        </p:txBody>
      </p:sp>
      <p:sp>
        <p:nvSpPr>
          <p:cNvPr id="27654" name="Rectangle 3"/>
          <p:cNvSpPr>
            <a:spLocks noGrp="1" noChangeArrowheads="1"/>
          </p:cNvSpPr>
          <p:nvPr>
            <p:ph type="body" idx="4294967295"/>
          </p:nvPr>
        </p:nvSpPr>
        <p:spPr/>
        <p:txBody>
          <a:bodyPr/>
          <a:lstStyle/>
          <a:p>
            <a:pPr>
              <a:lnSpc>
                <a:spcPct val="90000"/>
              </a:lnSpc>
            </a:pPr>
            <a:r>
              <a:rPr lang="en-US" dirty="0" smtClean="0">
                <a:latin typeface="American Typewriter"/>
                <a:cs typeface="American Typewriter"/>
              </a:rPr>
              <a:t>First and second wave characteristics (cont’d.)</a:t>
            </a:r>
          </a:p>
          <a:p>
            <a:pPr lvl="1" eaLnBrk="1" hangingPunct="1">
              <a:lnSpc>
                <a:spcPct val="90000"/>
              </a:lnSpc>
            </a:pPr>
            <a:r>
              <a:rPr lang="en-US" dirty="0" smtClean="0">
                <a:latin typeface="American Typewriter"/>
                <a:cs typeface="American Typewriter"/>
              </a:rPr>
              <a:t>Digital product sales</a:t>
            </a:r>
          </a:p>
          <a:p>
            <a:pPr lvl="2" eaLnBrk="1" hangingPunct="1">
              <a:lnSpc>
                <a:spcPct val="90000"/>
              </a:lnSpc>
            </a:pPr>
            <a:r>
              <a:rPr lang="en-US" dirty="0" smtClean="0">
                <a:latin typeface="American Typewriter"/>
                <a:cs typeface="American Typewriter"/>
              </a:rPr>
              <a:t>First wave: fraught with difficulties (music industry)</a:t>
            </a:r>
          </a:p>
          <a:p>
            <a:pPr lvl="2">
              <a:lnSpc>
                <a:spcPct val="90000"/>
              </a:lnSpc>
            </a:pPr>
            <a:r>
              <a:rPr lang="en-US" dirty="0" smtClean="0">
                <a:latin typeface="American Typewriter"/>
                <a:cs typeface="American Typewriter"/>
              </a:rPr>
              <a:t>Second wave: fulfilling available technology promise</a:t>
            </a:r>
          </a:p>
          <a:p>
            <a:pPr lvl="1">
              <a:lnSpc>
                <a:spcPct val="90000"/>
              </a:lnSpc>
            </a:pPr>
            <a:r>
              <a:rPr lang="en-US" dirty="0" smtClean="0">
                <a:latin typeface="American Typewriter"/>
                <a:cs typeface="American Typewriter"/>
              </a:rPr>
              <a:t>Business online strategy </a:t>
            </a:r>
          </a:p>
          <a:p>
            <a:pPr lvl="2">
              <a:lnSpc>
                <a:spcPct val="90000"/>
              </a:lnSpc>
            </a:pPr>
            <a:r>
              <a:rPr lang="en-US" dirty="0" smtClean="0">
                <a:latin typeface="American Typewriter"/>
                <a:cs typeface="American Typewriter"/>
              </a:rPr>
              <a:t>First wave: </a:t>
            </a:r>
            <a:r>
              <a:rPr lang="en-US" b="1" dirty="0" smtClean="0">
                <a:latin typeface="American Typewriter"/>
                <a:cs typeface="American Typewriter"/>
              </a:rPr>
              <a:t>first-mover advantage</a:t>
            </a:r>
          </a:p>
          <a:p>
            <a:pPr lvl="2">
              <a:lnSpc>
                <a:spcPct val="90000"/>
              </a:lnSpc>
            </a:pPr>
            <a:r>
              <a:rPr lang="en-US" dirty="0" smtClean="0">
                <a:latin typeface="American Typewriter"/>
                <a:cs typeface="American Typewriter"/>
              </a:rPr>
              <a:t>Second wave: businesses not relying on first-mover advantage</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42BC69-EC42-4226-B7BB-674C38FF2598}" type="slidenum">
              <a:rPr lang="en-US" smtClean="0">
                <a:solidFill>
                  <a:srgbClr val="000000"/>
                </a:solidFill>
              </a:rPr>
              <a:pPr eaLnBrk="1" hangingPunct="1"/>
              <a:t>22</a:t>
            </a:fld>
            <a:endParaRPr lang="en-US" dirty="0" smtClean="0">
              <a:solidFill>
                <a:srgbClr val="000000"/>
              </a:solidFill>
            </a:endParaRPr>
          </a:p>
        </p:txBody>
      </p:sp>
      <p:pic>
        <p:nvPicPr>
          <p:cNvPr id="28676" name="Picture 1"/>
          <p:cNvPicPr>
            <a:picLocks noChangeAspect="1"/>
          </p:cNvPicPr>
          <p:nvPr/>
        </p:nvPicPr>
        <p:blipFill>
          <a:blip r:embed="rId3" cstate="print">
            <a:extLst>
              <a:ext uri="{28A0092B-C50C-407E-A947-70E740481C1C}">
                <a14:useLocalDpi xmlns:a14="http://schemas.microsoft.com/office/drawing/2010/main" val="0"/>
              </a:ext>
            </a:extLst>
          </a:blip>
          <a:srcRect b="6195"/>
          <a:stretch>
            <a:fillRect/>
          </a:stretch>
        </p:blipFill>
        <p:spPr bwMode="auto">
          <a:xfrm>
            <a:off x="673100" y="152400"/>
            <a:ext cx="633730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6"/>
          <p:cNvSpPr>
            <a:spLocks noChangeArrowheads="1"/>
          </p:cNvSpPr>
          <p:nvPr/>
        </p:nvSpPr>
        <p:spPr bwMode="auto">
          <a:xfrm>
            <a:off x="685800" y="5802313"/>
            <a:ext cx="807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t>FIGURE 1-4</a:t>
            </a:r>
            <a:r>
              <a:rPr lang="en-US" dirty="0"/>
              <a:t> Key characteristics of the first two waves of electronic commerce</a:t>
            </a:r>
          </a:p>
        </p:txBody>
      </p:sp>
      <p:sp>
        <p:nvSpPr>
          <p:cNvPr id="6" name="Rectangle 5"/>
          <p:cNvSpPr>
            <a:spLocks noGrp="1" noChangeArrowheads="1"/>
          </p:cNvSpPr>
          <p:nvPr>
            <p:ph type="ftr" sz="quarter" idx="10"/>
          </p:nvPr>
        </p:nvSpPr>
        <p:spPr>
          <a:xfrm>
            <a:off x="381000" y="6245225"/>
            <a:ext cx="5638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tx2"/>
                </a:solidFill>
              </a:rPr>
              <a:t>E-Business, </a:t>
            </a:r>
            <a:r>
              <a:rPr lang="en-US" dirty="0">
                <a:solidFill>
                  <a:schemeClr val="tx2"/>
                </a:solidFill>
              </a:rPr>
              <a:t>Tenth Edition</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BF865F-3B59-4CA0-AE05-5F0C210F6E56}" type="slidenum">
              <a:rPr lang="en-US" smtClean="0">
                <a:solidFill>
                  <a:srgbClr val="000000"/>
                </a:solidFill>
              </a:rPr>
              <a:pPr eaLnBrk="1" hangingPunct="1"/>
              <a:t>23</a:t>
            </a:fld>
            <a:endParaRPr lang="en-US" dirty="0" smtClean="0">
              <a:solidFill>
                <a:srgbClr val="000000"/>
              </a:solidFill>
            </a:endParaRPr>
          </a:p>
        </p:txBody>
      </p:sp>
      <p:sp>
        <p:nvSpPr>
          <p:cNvPr id="29700" name="Title 3"/>
          <p:cNvSpPr>
            <a:spLocks noGrp="1"/>
          </p:cNvSpPr>
          <p:nvPr>
            <p:ph type="title" idx="4294967295"/>
          </p:nvPr>
        </p:nvSpPr>
        <p:spPr/>
        <p:txBody>
          <a:bodyPr/>
          <a:lstStyle/>
          <a:p>
            <a:r>
              <a:rPr lang="en-US" dirty="0" smtClean="0">
                <a:latin typeface="American Typewriter"/>
                <a:cs typeface="American Typewriter"/>
              </a:rPr>
              <a:t>The Third Wave Begins</a:t>
            </a:r>
          </a:p>
        </p:txBody>
      </p:sp>
      <p:sp>
        <p:nvSpPr>
          <p:cNvPr id="5" name="Text Placeholder 4"/>
          <p:cNvSpPr>
            <a:spLocks noGrp="1"/>
          </p:cNvSpPr>
          <p:nvPr>
            <p:ph type="body" idx="4294967295"/>
          </p:nvPr>
        </p:nvSpPr>
        <p:spPr/>
        <p:txBody>
          <a:bodyPr/>
          <a:lstStyle/>
          <a:p>
            <a:pPr>
              <a:defRPr/>
            </a:pPr>
            <a:r>
              <a:rPr lang="en-US" dirty="0" smtClean="0">
                <a:latin typeface="American Typewriter"/>
                <a:cs typeface="American Typewriter"/>
              </a:rPr>
              <a:t>Accentuated by mobile telephone based commerce (</a:t>
            </a:r>
            <a:r>
              <a:rPr lang="en-US" b="1" dirty="0" smtClean="0">
                <a:latin typeface="American Typewriter"/>
                <a:cs typeface="American Typewriter"/>
              </a:rPr>
              <a:t>mobile commerce </a:t>
            </a:r>
            <a:r>
              <a:rPr lang="en-US" dirty="0" smtClean="0">
                <a:latin typeface="American Typewriter"/>
                <a:cs typeface="American Typewriter"/>
              </a:rPr>
              <a:t>or </a:t>
            </a:r>
            <a:r>
              <a:rPr lang="en-US" b="1" dirty="0" smtClean="0">
                <a:latin typeface="American Typewriter"/>
                <a:cs typeface="American Typewriter"/>
              </a:rPr>
              <a:t>m-commerce</a:t>
            </a:r>
            <a:r>
              <a:rPr lang="en-US" dirty="0" smtClean="0">
                <a:latin typeface="American Typewriter"/>
                <a:cs typeface="American Typewriter"/>
              </a:rPr>
              <a:t>) </a:t>
            </a:r>
          </a:p>
          <a:p>
            <a:pPr>
              <a:defRPr/>
            </a:pPr>
            <a:r>
              <a:rPr lang="en-US" b="1" dirty="0" smtClean="0">
                <a:latin typeface="American Typewriter"/>
                <a:cs typeface="American Typewriter"/>
              </a:rPr>
              <a:t>Smart phone</a:t>
            </a:r>
            <a:r>
              <a:rPr lang="en-US" dirty="0" smtClean="0">
                <a:latin typeface="American Typewriter"/>
                <a:cs typeface="American Typewriter"/>
              </a:rPr>
              <a:t> technology and tablet computers have made Internet available everywhere</a:t>
            </a:r>
          </a:p>
          <a:p>
            <a:pPr>
              <a:defRPr/>
            </a:pPr>
            <a:r>
              <a:rPr lang="en-US" dirty="0" smtClean="0">
                <a:latin typeface="American Typewriter"/>
                <a:cs typeface="American Typewriter"/>
              </a:rPr>
              <a:t>Internet technology integration</a:t>
            </a:r>
          </a:p>
          <a:p>
            <a:pPr lvl="1">
              <a:defRPr/>
            </a:pPr>
            <a:r>
              <a:rPr lang="en-US" dirty="0" smtClean="0">
                <a:latin typeface="American Typewriter"/>
                <a:ea typeface="+mn-ea"/>
                <a:cs typeface="American Typewriter"/>
              </a:rPr>
              <a:t>First wave: bar codes, scanners</a:t>
            </a:r>
            <a:endParaRPr lang="en-US" dirty="0" smtClean="0">
              <a:latin typeface="American Typewriter"/>
              <a:cs typeface="American Typewriter"/>
            </a:endParaRPr>
          </a:p>
          <a:p>
            <a:pPr lvl="1">
              <a:defRPr/>
            </a:pPr>
            <a:r>
              <a:rPr lang="en-US" dirty="0" smtClean="0">
                <a:latin typeface="American Typewriter"/>
                <a:ea typeface="+mn-ea"/>
                <a:cs typeface="American Typewriter"/>
              </a:rPr>
              <a:t>Second wave: Radio Frequency Identification (RFID) devices, smart cards, biometric technologies</a:t>
            </a:r>
          </a:p>
          <a:p>
            <a:pPr lvl="1">
              <a:defRPr/>
            </a:pPr>
            <a:r>
              <a:rPr lang="en-US" dirty="0" smtClean="0">
                <a:latin typeface="American Typewriter"/>
                <a:ea typeface="+mn-ea"/>
                <a:cs typeface="American Typewriter"/>
              </a:rPr>
              <a:t>Increasing integration will lead to more effective B2B</a:t>
            </a:r>
            <a:endParaRPr lang="en-US" sz="2600" b="1" dirty="0" smtClean="0">
              <a:latin typeface="American Typewriter"/>
              <a:ea typeface="+mn-ea"/>
              <a:cs typeface="American Typewriter"/>
            </a:endParaRPr>
          </a:p>
          <a:p>
            <a:pPr>
              <a:defRPr/>
            </a:pPr>
            <a:r>
              <a:rPr lang="en-US" b="1" dirty="0" smtClean="0">
                <a:latin typeface="American Typewriter"/>
                <a:cs typeface="American Typewriter"/>
              </a:rPr>
              <a:t>Web 2.0</a:t>
            </a:r>
            <a:r>
              <a:rPr lang="en-US" dirty="0" smtClean="0">
                <a:latin typeface="American Typewriter"/>
                <a:cs typeface="American Typewriter"/>
              </a:rPr>
              <a:t>: making new Web business possible</a:t>
            </a:r>
            <a:endParaRPr lang="en-US" dirty="0">
              <a:latin typeface="American Typewriter"/>
              <a:cs typeface="American Typewriter"/>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54664A-4D97-4D8E-A2C2-BE7D898D1A77}" type="slidenum">
              <a:rPr lang="en-US" smtClean="0">
                <a:solidFill>
                  <a:srgbClr val="000000"/>
                </a:solidFill>
              </a:rPr>
              <a:pPr eaLnBrk="1" hangingPunct="1"/>
              <a:t>24</a:t>
            </a:fld>
            <a:endParaRPr lang="en-US" dirty="0" smtClean="0">
              <a:solidFill>
                <a:srgbClr val="000000"/>
              </a:solidFill>
            </a:endParaRPr>
          </a:p>
        </p:txBody>
      </p:sp>
      <p:sp>
        <p:nvSpPr>
          <p:cNvPr id="30724"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EB87827-0FCD-43B8-9AB6-5FAA6153B037}" type="slidenum">
              <a:rPr lang="en-US" sz="1400">
                <a:solidFill>
                  <a:srgbClr val="000000"/>
                </a:solidFill>
              </a:rPr>
              <a:pPr algn="r" eaLnBrk="1" hangingPunct="1"/>
              <a:t>24</a:t>
            </a:fld>
            <a:endParaRPr lang="en-US" sz="1400" dirty="0">
              <a:solidFill>
                <a:srgbClr val="000000"/>
              </a:solidFill>
            </a:endParaRPr>
          </a:p>
        </p:txBody>
      </p:sp>
      <p:sp>
        <p:nvSpPr>
          <p:cNvPr id="30725"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Business Models, Revenue Models, and Business Processes</a:t>
            </a:r>
          </a:p>
        </p:txBody>
      </p:sp>
      <p:sp>
        <p:nvSpPr>
          <p:cNvPr id="30726" name="Rectangle 3"/>
          <p:cNvSpPr>
            <a:spLocks noGrp="1" noChangeArrowheads="1"/>
          </p:cNvSpPr>
          <p:nvPr>
            <p:ph type="body" idx="4294967295"/>
          </p:nvPr>
        </p:nvSpPr>
        <p:spPr/>
        <p:txBody>
          <a:bodyPr/>
          <a:lstStyle/>
          <a:p>
            <a:r>
              <a:rPr lang="en-US" b="1" dirty="0" smtClean="0">
                <a:latin typeface="American Typewriter"/>
                <a:cs typeface="American Typewriter"/>
              </a:rPr>
              <a:t>Business model</a:t>
            </a:r>
          </a:p>
          <a:p>
            <a:pPr lvl="1"/>
            <a:r>
              <a:rPr lang="en-US" dirty="0" smtClean="0">
                <a:latin typeface="American Typewriter"/>
                <a:cs typeface="American Typewriter"/>
              </a:rPr>
              <a:t>Set of processes combined to achieve company goal of yielding profit</a:t>
            </a:r>
          </a:p>
          <a:p>
            <a:r>
              <a:rPr lang="en-US" dirty="0" smtClean="0">
                <a:latin typeface="American Typewriter"/>
                <a:cs typeface="American Typewriter"/>
              </a:rPr>
              <a:t>Electronic commerce first wave</a:t>
            </a:r>
          </a:p>
          <a:p>
            <a:pPr lvl="1"/>
            <a:r>
              <a:rPr lang="en-US" dirty="0" smtClean="0">
                <a:latin typeface="American Typewriter"/>
                <a:cs typeface="American Typewriter"/>
              </a:rPr>
              <a:t>Investors sought Internet-driven business models</a:t>
            </a:r>
          </a:p>
          <a:p>
            <a:pPr lvl="2"/>
            <a:r>
              <a:rPr lang="en-US" dirty="0" smtClean="0">
                <a:latin typeface="American Typewriter"/>
                <a:cs typeface="American Typewriter"/>
              </a:rPr>
              <a:t>Expectations of rapid sales growth, market dominance</a:t>
            </a:r>
          </a:p>
          <a:p>
            <a:pPr lvl="1"/>
            <a:r>
              <a:rPr lang="en-US" dirty="0" smtClean="0">
                <a:latin typeface="American Typewriter"/>
                <a:cs typeface="American Typewriter"/>
              </a:rPr>
              <a:t>Successful “dot-com” business models were emulated</a:t>
            </a:r>
          </a:p>
          <a:p>
            <a:pPr lvl="2"/>
            <a:r>
              <a:rPr lang="en-US" dirty="0" smtClean="0">
                <a:latin typeface="American Typewriter"/>
                <a:cs typeface="American Typewriter"/>
              </a:rPr>
              <a:t>Michael Porter argued business models did not exist</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2BD2CA-8289-4587-9D56-61D95842CF34}" type="slidenum">
              <a:rPr lang="en-US" smtClean="0">
                <a:solidFill>
                  <a:srgbClr val="000000"/>
                </a:solidFill>
              </a:rPr>
              <a:pPr eaLnBrk="1" hangingPunct="1"/>
              <a:t>25</a:t>
            </a:fld>
            <a:endParaRPr lang="en-US" dirty="0" smtClean="0">
              <a:solidFill>
                <a:srgbClr val="000000"/>
              </a:solidFill>
            </a:endParaRPr>
          </a:p>
        </p:txBody>
      </p:sp>
      <p:sp>
        <p:nvSpPr>
          <p:cNvPr id="31748"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39FCEEA-09C6-4E73-96CC-B43C3C07D59D}" type="slidenum">
              <a:rPr lang="en-US" sz="1400">
                <a:solidFill>
                  <a:srgbClr val="000000"/>
                </a:solidFill>
              </a:rPr>
              <a:pPr algn="r" eaLnBrk="1" hangingPunct="1"/>
              <a:t>25</a:t>
            </a:fld>
            <a:endParaRPr lang="en-US" sz="1400" dirty="0">
              <a:solidFill>
                <a:srgbClr val="000000"/>
              </a:solidFill>
            </a:endParaRPr>
          </a:p>
        </p:txBody>
      </p:sp>
      <p:sp>
        <p:nvSpPr>
          <p:cNvPr id="31749"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Business Models, Revenue Models, and Business Processes (cont’d.)</a:t>
            </a:r>
          </a:p>
        </p:txBody>
      </p:sp>
      <p:sp>
        <p:nvSpPr>
          <p:cNvPr id="31750" name="Rectangle 3"/>
          <p:cNvSpPr>
            <a:spLocks noGrp="1" noChangeArrowheads="1"/>
          </p:cNvSpPr>
          <p:nvPr>
            <p:ph type="body" idx="4294967295"/>
          </p:nvPr>
        </p:nvSpPr>
        <p:spPr/>
        <p:txBody>
          <a:bodyPr/>
          <a:lstStyle/>
          <a:p>
            <a:r>
              <a:rPr lang="en-US" dirty="0" smtClean="0">
                <a:latin typeface="American Typewriter"/>
                <a:cs typeface="American Typewriter"/>
              </a:rPr>
              <a:t>Instead of copying model, examine business elements</a:t>
            </a:r>
          </a:p>
          <a:p>
            <a:pPr lvl="1"/>
            <a:r>
              <a:rPr lang="en-US" dirty="0" smtClean="0">
                <a:latin typeface="American Typewriter"/>
                <a:cs typeface="American Typewriter"/>
              </a:rPr>
              <a:t>Streamline, enhance, and replace with Internet technology driven processes</a:t>
            </a:r>
          </a:p>
          <a:p>
            <a:r>
              <a:rPr lang="en-US" b="1" dirty="0" smtClean="0">
                <a:latin typeface="American Typewriter"/>
                <a:cs typeface="American Typewriter"/>
              </a:rPr>
              <a:t>Revenue model </a:t>
            </a:r>
            <a:r>
              <a:rPr lang="en-US" dirty="0" smtClean="0">
                <a:latin typeface="American Typewriter"/>
                <a:cs typeface="American Typewriter"/>
              </a:rPr>
              <a:t>used today</a:t>
            </a:r>
          </a:p>
          <a:p>
            <a:pPr lvl="1"/>
            <a:r>
              <a:rPr lang="en-US" dirty="0" smtClean="0">
                <a:latin typeface="American Typewriter"/>
                <a:cs typeface="American Typewriter"/>
              </a:rPr>
              <a:t>Specific collection of business processes</a:t>
            </a:r>
          </a:p>
          <a:p>
            <a:pPr lvl="2"/>
            <a:r>
              <a:rPr lang="en-US" dirty="0" smtClean="0">
                <a:latin typeface="American Typewriter"/>
                <a:cs typeface="American Typewriter"/>
              </a:rPr>
              <a:t>Identify customers</a:t>
            </a:r>
          </a:p>
          <a:p>
            <a:pPr lvl="2"/>
            <a:r>
              <a:rPr lang="en-US" dirty="0" smtClean="0">
                <a:latin typeface="American Typewriter"/>
                <a:cs typeface="American Typewriter"/>
              </a:rPr>
              <a:t>Market to those customers</a:t>
            </a:r>
          </a:p>
          <a:p>
            <a:pPr lvl="2"/>
            <a:r>
              <a:rPr lang="en-US" dirty="0" smtClean="0">
                <a:latin typeface="American Typewriter"/>
                <a:cs typeface="American Typewriter"/>
              </a:rPr>
              <a:t>Generate sales</a:t>
            </a:r>
          </a:p>
          <a:p>
            <a:pPr lvl="1"/>
            <a:r>
              <a:rPr lang="en-US" dirty="0" smtClean="0">
                <a:latin typeface="American Typewriter"/>
                <a:cs typeface="American Typewriter"/>
              </a:rPr>
              <a:t>Classify revenue-generating activities for communication and analysis purposes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1A98DA-0BF1-438C-8475-8674FB6D7496}" type="slidenum">
              <a:rPr lang="en-US" smtClean="0">
                <a:solidFill>
                  <a:srgbClr val="000000"/>
                </a:solidFill>
              </a:rPr>
              <a:pPr eaLnBrk="1" hangingPunct="1"/>
              <a:t>26</a:t>
            </a:fld>
            <a:endParaRPr lang="en-US" dirty="0" smtClean="0">
              <a:solidFill>
                <a:srgbClr val="000000"/>
              </a:solidFill>
            </a:endParaRPr>
          </a:p>
        </p:txBody>
      </p:sp>
      <p:sp>
        <p:nvSpPr>
          <p:cNvPr id="32772"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E9005A6-A24A-4673-84EE-B35D49203527}" type="slidenum">
              <a:rPr lang="en-US" sz="1400">
                <a:solidFill>
                  <a:srgbClr val="000000"/>
                </a:solidFill>
              </a:rPr>
              <a:pPr algn="r" eaLnBrk="1" hangingPunct="1"/>
              <a:t>26</a:t>
            </a:fld>
            <a:endParaRPr lang="en-US" sz="1400" dirty="0">
              <a:solidFill>
                <a:srgbClr val="000000"/>
              </a:solidFill>
            </a:endParaRPr>
          </a:p>
        </p:txBody>
      </p:sp>
      <p:sp>
        <p:nvSpPr>
          <p:cNvPr id="32773"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Focus on Specific Business Processes</a:t>
            </a:r>
          </a:p>
        </p:txBody>
      </p:sp>
      <p:sp>
        <p:nvSpPr>
          <p:cNvPr id="32774" name="Rectangle 3"/>
          <p:cNvSpPr>
            <a:spLocks noGrp="1" noChangeArrowheads="1"/>
          </p:cNvSpPr>
          <p:nvPr>
            <p:ph type="body" idx="4294967295"/>
          </p:nvPr>
        </p:nvSpPr>
        <p:spPr/>
        <p:txBody>
          <a:bodyPr/>
          <a:lstStyle/>
          <a:p>
            <a:pPr>
              <a:lnSpc>
                <a:spcPct val="90000"/>
              </a:lnSpc>
            </a:pPr>
            <a:r>
              <a:rPr lang="en-US" dirty="0" smtClean="0">
                <a:latin typeface="American Typewriter"/>
                <a:cs typeface="American Typewriter"/>
              </a:rPr>
              <a:t>Companies think in terms of business processes</a:t>
            </a:r>
          </a:p>
          <a:p>
            <a:pPr lvl="1">
              <a:lnSpc>
                <a:spcPct val="90000"/>
              </a:lnSpc>
            </a:pPr>
            <a:r>
              <a:rPr lang="en-US" dirty="0" smtClean="0">
                <a:latin typeface="American Typewriter"/>
                <a:cs typeface="American Typewriter"/>
              </a:rPr>
              <a:t>Purchasing raw materials or goods for resale</a:t>
            </a:r>
          </a:p>
          <a:p>
            <a:pPr lvl="1">
              <a:lnSpc>
                <a:spcPct val="90000"/>
              </a:lnSpc>
            </a:pPr>
            <a:r>
              <a:rPr lang="en-US" dirty="0" smtClean="0">
                <a:latin typeface="American Typewriter"/>
                <a:cs typeface="American Typewriter"/>
              </a:rPr>
              <a:t>Converting materials and labor into finished goods</a:t>
            </a:r>
          </a:p>
          <a:p>
            <a:pPr lvl="1">
              <a:lnSpc>
                <a:spcPct val="90000"/>
              </a:lnSpc>
            </a:pPr>
            <a:r>
              <a:rPr lang="en-US" dirty="0" smtClean="0">
                <a:latin typeface="American Typewriter"/>
                <a:cs typeface="American Typewriter"/>
              </a:rPr>
              <a:t>Managing transportation and logistics</a:t>
            </a:r>
          </a:p>
          <a:p>
            <a:pPr lvl="1">
              <a:lnSpc>
                <a:spcPct val="90000"/>
              </a:lnSpc>
            </a:pPr>
            <a:r>
              <a:rPr lang="en-US" dirty="0" smtClean="0">
                <a:latin typeface="American Typewriter"/>
                <a:cs typeface="American Typewriter"/>
              </a:rPr>
              <a:t>Hiring and training employees</a:t>
            </a:r>
          </a:p>
          <a:p>
            <a:pPr lvl="1">
              <a:lnSpc>
                <a:spcPct val="90000"/>
              </a:lnSpc>
            </a:pPr>
            <a:r>
              <a:rPr lang="en-US" dirty="0" smtClean="0">
                <a:latin typeface="American Typewriter"/>
                <a:cs typeface="American Typewriter"/>
              </a:rPr>
              <a:t>Managing business finances</a:t>
            </a:r>
          </a:p>
          <a:p>
            <a:pPr>
              <a:lnSpc>
                <a:spcPct val="90000"/>
              </a:lnSpc>
            </a:pPr>
            <a:r>
              <a:rPr lang="en-US" dirty="0" smtClean="0">
                <a:latin typeface="American Typewriter"/>
                <a:cs typeface="American Typewriter"/>
              </a:rPr>
              <a:t>Identify processes benefiting from e-commerce technology</a:t>
            </a:r>
          </a:p>
          <a:p>
            <a:pPr>
              <a:lnSpc>
                <a:spcPct val="90000"/>
              </a:lnSpc>
            </a:pPr>
            <a:r>
              <a:rPr lang="en-US" dirty="0" smtClean="0">
                <a:latin typeface="American Typewriter"/>
                <a:cs typeface="American Typewriter"/>
              </a:rPr>
              <a:t>Internet technologies as a means to facilitate business processes</a:t>
            </a:r>
          </a:p>
          <a:p>
            <a:pPr lvl="1">
              <a:lnSpc>
                <a:spcPct val="90000"/>
              </a:lnSpc>
            </a:pPr>
            <a:r>
              <a:rPr lang="en-US" dirty="0" smtClean="0">
                <a:latin typeface="American Typewriter"/>
                <a:cs typeface="American Typewriter"/>
              </a:rPr>
              <a:t>Improve existing practices, identify new opportunities, adapt to change</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F4BD85-3E75-4263-A861-B0AF77C4DDE3}" type="slidenum">
              <a:rPr lang="en-US" smtClean="0">
                <a:solidFill>
                  <a:srgbClr val="000000"/>
                </a:solidFill>
              </a:rPr>
              <a:pPr eaLnBrk="1" hangingPunct="1"/>
              <a:t>27</a:t>
            </a:fld>
            <a:endParaRPr lang="en-US" dirty="0" smtClean="0">
              <a:solidFill>
                <a:srgbClr val="000000"/>
              </a:solidFill>
            </a:endParaRPr>
          </a:p>
        </p:txBody>
      </p:sp>
      <p:sp>
        <p:nvSpPr>
          <p:cNvPr id="33796"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BF1CC06-D2EC-4A17-8839-E823A33E5D22}" type="slidenum">
              <a:rPr lang="en-US" sz="1400">
                <a:solidFill>
                  <a:srgbClr val="000000"/>
                </a:solidFill>
              </a:rPr>
              <a:pPr algn="r" eaLnBrk="1" hangingPunct="1"/>
              <a:t>27</a:t>
            </a:fld>
            <a:endParaRPr lang="en-US" sz="1400" dirty="0">
              <a:solidFill>
                <a:srgbClr val="000000"/>
              </a:solidFill>
            </a:endParaRPr>
          </a:p>
        </p:txBody>
      </p:sp>
      <p:sp>
        <p:nvSpPr>
          <p:cNvPr id="33797"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Role of Merchandising</a:t>
            </a:r>
          </a:p>
        </p:txBody>
      </p:sp>
      <p:sp>
        <p:nvSpPr>
          <p:cNvPr id="33798" name="Rectangle 3"/>
          <p:cNvSpPr>
            <a:spLocks noGrp="1" noChangeArrowheads="1"/>
          </p:cNvSpPr>
          <p:nvPr>
            <p:ph type="body" idx="4294967295"/>
          </p:nvPr>
        </p:nvSpPr>
        <p:spPr/>
        <p:txBody>
          <a:bodyPr/>
          <a:lstStyle/>
          <a:p>
            <a:pPr>
              <a:lnSpc>
                <a:spcPct val="90000"/>
              </a:lnSpc>
            </a:pPr>
            <a:r>
              <a:rPr lang="en-US" b="1" dirty="0" smtClean="0">
                <a:latin typeface="American Typewriter"/>
                <a:cs typeface="American Typewriter"/>
              </a:rPr>
              <a:t>Merchandising</a:t>
            </a:r>
            <a:endParaRPr lang="en-US" dirty="0" smtClean="0">
              <a:latin typeface="American Typewriter"/>
              <a:cs typeface="American Typewriter"/>
            </a:endParaRPr>
          </a:p>
          <a:p>
            <a:pPr lvl="1">
              <a:lnSpc>
                <a:spcPct val="90000"/>
              </a:lnSpc>
            </a:pPr>
            <a:r>
              <a:rPr lang="en-US" dirty="0" smtClean="0">
                <a:latin typeface="American Typewriter"/>
                <a:cs typeface="American Typewriter"/>
              </a:rPr>
              <a:t>Combination of store design, layout, and product display knowledge</a:t>
            </a:r>
          </a:p>
          <a:p>
            <a:pPr>
              <a:lnSpc>
                <a:spcPct val="90000"/>
              </a:lnSpc>
            </a:pPr>
            <a:r>
              <a:rPr lang="en-US" dirty="0" smtClean="0">
                <a:latin typeface="American Typewriter"/>
                <a:cs typeface="American Typewriter"/>
              </a:rPr>
              <a:t>Salespeople skills</a:t>
            </a:r>
          </a:p>
          <a:p>
            <a:pPr lvl="1">
              <a:lnSpc>
                <a:spcPct val="90000"/>
              </a:lnSpc>
            </a:pPr>
            <a:r>
              <a:rPr lang="en-US" dirty="0" smtClean="0">
                <a:latin typeface="American Typewriter"/>
                <a:cs typeface="American Typewriter"/>
              </a:rPr>
              <a:t>Identify customer needs</a:t>
            </a:r>
          </a:p>
          <a:p>
            <a:pPr lvl="2">
              <a:lnSpc>
                <a:spcPct val="90000"/>
              </a:lnSpc>
            </a:pPr>
            <a:r>
              <a:rPr lang="en-US" dirty="0" smtClean="0">
                <a:latin typeface="American Typewriter"/>
                <a:cs typeface="American Typewriter"/>
              </a:rPr>
              <a:t>Find products or services meeting needs</a:t>
            </a:r>
          </a:p>
          <a:p>
            <a:pPr>
              <a:lnSpc>
                <a:spcPct val="90000"/>
              </a:lnSpc>
            </a:pPr>
            <a:r>
              <a:rPr lang="en-US" dirty="0" smtClean="0">
                <a:latin typeface="American Typewriter"/>
                <a:cs typeface="American Typewriter"/>
              </a:rPr>
              <a:t>Merchandising and personal selling</a:t>
            </a:r>
          </a:p>
          <a:p>
            <a:pPr lvl="1">
              <a:lnSpc>
                <a:spcPct val="90000"/>
              </a:lnSpc>
            </a:pPr>
            <a:r>
              <a:rPr lang="en-US" dirty="0" smtClean="0">
                <a:latin typeface="American Typewriter"/>
                <a:cs typeface="American Typewriter"/>
              </a:rPr>
              <a:t>Difficult to practice remotely</a:t>
            </a:r>
          </a:p>
          <a:p>
            <a:pPr>
              <a:lnSpc>
                <a:spcPct val="90000"/>
              </a:lnSpc>
            </a:pPr>
            <a:r>
              <a:rPr lang="en-US" dirty="0" smtClean="0">
                <a:latin typeface="American Typewriter"/>
                <a:cs typeface="American Typewriter"/>
              </a:rPr>
              <a:t>Web site success</a:t>
            </a:r>
          </a:p>
          <a:p>
            <a:pPr lvl="1">
              <a:lnSpc>
                <a:spcPct val="90000"/>
              </a:lnSpc>
            </a:pPr>
            <a:r>
              <a:rPr lang="en-US" dirty="0" smtClean="0">
                <a:latin typeface="American Typewriter"/>
                <a:cs typeface="American Typewriter"/>
              </a:rPr>
              <a:t>Transfer merchandising skills to the Web</a:t>
            </a:r>
          </a:p>
          <a:p>
            <a:pPr lvl="2">
              <a:lnSpc>
                <a:spcPct val="90000"/>
              </a:lnSpc>
            </a:pPr>
            <a:r>
              <a:rPr lang="en-US" dirty="0" smtClean="0">
                <a:latin typeface="American Typewriter"/>
                <a:cs typeface="American Typewriter"/>
              </a:rPr>
              <a:t>Easier for some products than others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D8FA9F7-D61B-4DB1-A6F6-732593FF9D7D}" type="slidenum">
              <a:rPr lang="en-US" smtClean="0"/>
              <a:pPr>
                <a:defRPr/>
              </a:pPr>
              <a:t>28</a:t>
            </a:fld>
            <a:endParaRPr lang="en-US" dirty="0"/>
          </a:p>
        </p:txBody>
      </p:sp>
      <p:pic>
        <p:nvPicPr>
          <p:cNvPr id="4" name="Picture 3" descr="Screen Shot 2015-08-28 at 9.13.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19200"/>
            <a:ext cx="8218798" cy="5415228"/>
          </a:xfrm>
          <a:prstGeom prst="rect">
            <a:avLst/>
          </a:prstGeom>
        </p:spPr>
      </p:pic>
      <p:sp>
        <p:nvSpPr>
          <p:cNvPr id="5" name="TextBox 4"/>
          <p:cNvSpPr txBox="1"/>
          <p:nvPr/>
        </p:nvSpPr>
        <p:spPr>
          <a:xfrm>
            <a:off x="228600" y="304800"/>
            <a:ext cx="6477000" cy="461665"/>
          </a:xfrm>
          <a:prstGeom prst="rect">
            <a:avLst/>
          </a:prstGeom>
          <a:noFill/>
        </p:spPr>
        <p:txBody>
          <a:bodyPr wrap="square" rtlCol="0">
            <a:spAutoFit/>
          </a:bodyPr>
          <a:lstStyle/>
          <a:p>
            <a:r>
              <a:rPr lang="en-US" sz="2400" u="sng" dirty="0" smtClean="0">
                <a:latin typeface="American Typewriter"/>
                <a:cs typeface="American Typewriter"/>
              </a:rPr>
              <a:t>Best in Show: Merchandising</a:t>
            </a:r>
            <a:endParaRPr lang="en-US" sz="2400" u="sng" dirty="0">
              <a:latin typeface="American Typewriter"/>
              <a:cs typeface="American Typewriter"/>
            </a:endParaRPr>
          </a:p>
        </p:txBody>
      </p:sp>
    </p:spTree>
    <p:extLst>
      <p:ext uri="{BB962C8B-B14F-4D97-AF65-F5344CB8AC3E}">
        <p14:creationId xmlns:p14="http://schemas.microsoft.com/office/powerpoint/2010/main" val="1921771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D8FA9F7-D61B-4DB1-A6F6-732593FF9D7D}" type="slidenum">
              <a:rPr lang="en-US" smtClean="0"/>
              <a:pPr>
                <a:defRPr/>
              </a:pPr>
              <a:t>29</a:t>
            </a:fld>
            <a:endParaRPr lang="en-US" dirty="0"/>
          </a:p>
        </p:txBody>
      </p:sp>
      <p:pic>
        <p:nvPicPr>
          <p:cNvPr id="4" name="Picture 3" descr="Screen Shot 2015-08-28 at 9.13.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8763000" cy="4826391"/>
          </a:xfrm>
          <a:prstGeom prst="rect">
            <a:avLst/>
          </a:prstGeom>
        </p:spPr>
      </p:pic>
      <p:sp>
        <p:nvSpPr>
          <p:cNvPr id="5" name="Rectangle 4"/>
          <p:cNvSpPr/>
          <p:nvPr/>
        </p:nvSpPr>
        <p:spPr>
          <a:xfrm>
            <a:off x="152400" y="228600"/>
            <a:ext cx="5410200" cy="461665"/>
          </a:xfrm>
          <a:prstGeom prst="rect">
            <a:avLst/>
          </a:prstGeom>
        </p:spPr>
        <p:txBody>
          <a:bodyPr wrap="square">
            <a:spAutoFit/>
          </a:bodyPr>
          <a:lstStyle/>
          <a:p>
            <a:r>
              <a:rPr lang="en-US" sz="2400" u="sng" dirty="0">
                <a:latin typeface="American Typewriter"/>
                <a:cs typeface="American Typewriter"/>
              </a:rPr>
              <a:t>Best in Show: Merchandising</a:t>
            </a:r>
          </a:p>
        </p:txBody>
      </p:sp>
    </p:spTree>
    <p:extLst>
      <p:ext uri="{BB962C8B-B14F-4D97-AF65-F5344CB8AC3E}">
        <p14:creationId xmlns:p14="http://schemas.microsoft.com/office/powerpoint/2010/main" val="150385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9979769-C15F-4E1D-ACE7-1BB2F7FED1FB}" type="slidenum">
              <a:rPr lang="en-US" smtClean="0"/>
              <a:pPr>
                <a:defRPr/>
              </a:pPr>
              <a:t>3</a:t>
            </a:fld>
            <a:endParaRPr lang="en-US" dirty="0"/>
          </a:p>
        </p:txBody>
      </p:sp>
      <p:sp>
        <p:nvSpPr>
          <p:cNvPr id="4" name="TextBox 3"/>
          <p:cNvSpPr txBox="1"/>
          <p:nvPr/>
        </p:nvSpPr>
        <p:spPr>
          <a:xfrm>
            <a:off x="1371600" y="1066800"/>
            <a:ext cx="6400800" cy="1661993"/>
          </a:xfrm>
          <a:prstGeom prst="rect">
            <a:avLst/>
          </a:prstGeom>
          <a:noFill/>
        </p:spPr>
        <p:txBody>
          <a:bodyPr wrap="square" rtlCol="0">
            <a:spAutoFit/>
          </a:bodyPr>
          <a:lstStyle/>
          <a:p>
            <a:r>
              <a:rPr lang="en-US" sz="2800" b="1" dirty="0" smtClean="0">
                <a:latin typeface="American Typewriter"/>
                <a:cs typeface="American Typewriter"/>
              </a:rPr>
              <a:t>Text</a:t>
            </a:r>
            <a:r>
              <a:rPr lang="en-US" sz="2800" dirty="0" smtClean="0">
                <a:latin typeface="American Typewriter"/>
                <a:cs typeface="American Typewriter"/>
              </a:rPr>
              <a:t>: </a:t>
            </a:r>
            <a:r>
              <a:rPr lang="en-US" sz="2800" u="sng" dirty="0">
                <a:latin typeface="American Typewriter"/>
                <a:cs typeface="American Typewriter"/>
              </a:rPr>
              <a:t>E-Business, International Edition, 10th Edition</a:t>
            </a:r>
            <a:r>
              <a:rPr lang="en-US" sz="2800" dirty="0">
                <a:latin typeface="American Typewriter"/>
                <a:cs typeface="American Typewriter"/>
              </a:rPr>
              <a:t>; Gary Schneider</a:t>
            </a:r>
          </a:p>
          <a:p>
            <a:endParaRPr lang="en-US" dirty="0">
              <a:latin typeface="American Typewriter"/>
              <a:cs typeface="American Typewriter"/>
            </a:endParaRPr>
          </a:p>
        </p:txBody>
      </p:sp>
      <p:pic>
        <p:nvPicPr>
          <p:cNvPr id="5" name="Picture 4" descr="41Eu9BcwtcL._SX258_BO1,204,203,200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514600"/>
            <a:ext cx="3302000" cy="4140200"/>
          </a:xfrm>
          <a:prstGeom prst="rect">
            <a:avLst/>
          </a:prstGeom>
        </p:spPr>
      </p:pic>
    </p:spTree>
    <p:extLst>
      <p:ext uri="{BB962C8B-B14F-4D97-AF65-F5344CB8AC3E}">
        <p14:creationId xmlns:p14="http://schemas.microsoft.com/office/powerpoint/2010/main" val="194455157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D8FA9F7-D61B-4DB1-A6F6-732593FF9D7D}" type="slidenum">
              <a:rPr lang="en-US" smtClean="0"/>
              <a:pPr>
                <a:defRPr/>
              </a:pPr>
              <a:t>30</a:t>
            </a:fld>
            <a:endParaRPr lang="en-US" dirty="0"/>
          </a:p>
        </p:txBody>
      </p:sp>
      <p:pic>
        <p:nvPicPr>
          <p:cNvPr id="4" name="Picture 3" descr="Screen Shot 2015-08-28 at 9.16.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8458200" cy="5345582"/>
          </a:xfrm>
          <a:prstGeom prst="rect">
            <a:avLst/>
          </a:prstGeom>
        </p:spPr>
      </p:pic>
      <p:sp>
        <p:nvSpPr>
          <p:cNvPr id="5" name="Rectangle 4"/>
          <p:cNvSpPr/>
          <p:nvPr/>
        </p:nvSpPr>
        <p:spPr>
          <a:xfrm>
            <a:off x="304800" y="304800"/>
            <a:ext cx="4455066" cy="461665"/>
          </a:xfrm>
          <a:prstGeom prst="rect">
            <a:avLst/>
          </a:prstGeom>
        </p:spPr>
        <p:txBody>
          <a:bodyPr wrap="none">
            <a:spAutoFit/>
          </a:bodyPr>
          <a:lstStyle/>
          <a:p>
            <a:r>
              <a:rPr lang="en-US" sz="2400" u="sng" dirty="0">
                <a:latin typeface="American Typewriter"/>
                <a:cs typeface="American Typewriter"/>
              </a:rPr>
              <a:t>Best in Show: Merchandising</a:t>
            </a:r>
          </a:p>
        </p:txBody>
      </p:sp>
    </p:spTree>
    <p:extLst>
      <p:ext uri="{BB962C8B-B14F-4D97-AF65-F5344CB8AC3E}">
        <p14:creationId xmlns:p14="http://schemas.microsoft.com/office/powerpoint/2010/main" val="1513951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D8FA9F7-D61B-4DB1-A6F6-732593FF9D7D}" type="slidenum">
              <a:rPr lang="en-US" smtClean="0"/>
              <a:pPr>
                <a:defRPr/>
              </a:pPr>
              <a:t>31</a:t>
            </a:fld>
            <a:endParaRPr lang="en-US" dirty="0"/>
          </a:p>
        </p:txBody>
      </p:sp>
      <p:pic>
        <p:nvPicPr>
          <p:cNvPr id="4" name="Picture 3" descr="Screen Shot 2015-08-28 at 9.15.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5" y="1371600"/>
            <a:ext cx="9144000" cy="4802719"/>
          </a:xfrm>
          <a:prstGeom prst="rect">
            <a:avLst/>
          </a:prstGeom>
        </p:spPr>
      </p:pic>
      <p:sp>
        <p:nvSpPr>
          <p:cNvPr id="5" name="Rectangle 4"/>
          <p:cNvSpPr/>
          <p:nvPr/>
        </p:nvSpPr>
        <p:spPr>
          <a:xfrm>
            <a:off x="228600" y="304800"/>
            <a:ext cx="4800600" cy="461665"/>
          </a:xfrm>
          <a:prstGeom prst="rect">
            <a:avLst/>
          </a:prstGeom>
        </p:spPr>
        <p:txBody>
          <a:bodyPr wrap="square">
            <a:spAutoFit/>
          </a:bodyPr>
          <a:lstStyle/>
          <a:p>
            <a:r>
              <a:rPr lang="en-US" sz="2400" u="sng" dirty="0">
                <a:latin typeface="American Typewriter"/>
                <a:cs typeface="American Typewriter"/>
              </a:rPr>
              <a:t>Best in Show: Merchandising</a:t>
            </a:r>
          </a:p>
        </p:txBody>
      </p:sp>
    </p:spTree>
    <p:extLst>
      <p:ext uri="{BB962C8B-B14F-4D97-AF65-F5344CB8AC3E}">
        <p14:creationId xmlns:p14="http://schemas.microsoft.com/office/powerpoint/2010/main" val="2332131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latin typeface="American Typewriter"/>
                <a:cs typeface="American Typewriter"/>
              </a:rPr>
              <a:t>Product/Process Suitability to Electronic Commerce</a:t>
            </a:r>
          </a:p>
        </p:txBody>
      </p:sp>
      <p:sp>
        <p:nvSpPr>
          <p:cNvPr id="34819" name="Rectangle 11"/>
          <p:cNvSpPr>
            <a:spLocks noGrp="1" noChangeArrowheads="1"/>
          </p:cNvSpPr>
          <p:nvPr>
            <p:ph idx="1"/>
          </p:nvPr>
        </p:nvSpPr>
        <p:spPr/>
        <p:txBody>
          <a:bodyPr/>
          <a:lstStyle/>
          <a:p>
            <a:r>
              <a:rPr lang="en-US" dirty="0" smtClean="0">
                <a:latin typeface="American Typewriter"/>
                <a:cs typeface="American Typewriter"/>
              </a:rPr>
              <a:t>Evaluating advantages/disadvantages of electronic commerce</a:t>
            </a:r>
          </a:p>
          <a:p>
            <a:r>
              <a:rPr lang="en-US" dirty="0" smtClean="0">
                <a:latin typeface="American Typewriter"/>
                <a:cs typeface="American Typewriter"/>
              </a:rPr>
              <a:t>Suitability is dependent on available technologies’ current state</a:t>
            </a:r>
          </a:p>
          <a:p>
            <a:pPr lvl="1"/>
            <a:r>
              <a:rPr lang="en-US" dirty="0" smtClean="0">
                <a:latin typeface="American Typewriter"/>
                <a:cs typeface="American Typewriter"/>
              </a:rPr>
              <a:t>Change as new e-commerce tools emerge</a:t>
            </a:r>
          </a:p>
        </p:txBody>
      </p:sp>
      <p:sp>
        <p:nvSpPr>
          <p:cNvPr id="3482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D5E8C1-4DD1-4B1C-BD94-22F31C9B8B84}" type="slidenum">
              <a:rPr lang="en-US" smtClean="0">
                <a:solidFill>
                  <a:srgbClr val="000000"/>
                </a:solidFill>
              </a:rPr>
              <a:pPr eaLnBrk="1" hangingPunct="1"/>
              <a:t>32</a:t>
            </a:fld>
            <a:endParaRPr lang="en-US" dirty="0" smtClean="0">
              <a:solidFill>
                <a:srgbClr val="000000"/>
              </a:solidFill>
            </a:endParaRPr>
          </a:p>
        </p:txBody>
      </p:sp>
      <p:sp>
        <p:nvSpPr>
          <p:cNvPr id="2" name="TextBox 1"/>
          <p:cNvSpPr txBox="1"/>
          <p:nvPr/>
        </p:nvSpPr>
        <p:spPr>
          <a:xfrm>
            <a:off x="838200" y="4343400"/>
            <a:ext cx="7162800" cy="584776"/>
          </a:xfrm>
          <a:prstGeom prst="rect">
            <a:avLst/>
          </a:prstGeom>
          <a:noFill/>
        </p:spPr>
        <p:txBody>
          <a:bodyPr wrap="square" rtlCol="0">
            <a:spAutoFit/>
          </a:bodyPr>
          <a:lstStyle/>
          <a:p>
            <a:pPr algn="ctr"/>
            <a:r>
              <a:rPr lang="en-US" sz="3200" dirty="0" smtClean="0">
                <a:latin typeface="American Typewriter"/>
                <a:cs typeface="American Typewriter"/>
              </a:rPr>
              <a:t>Market Suitability???</a:t>
            </a:r>
            <a:endParaRPr lang="en-US" sz="3200" dirty="0">
              <a:latin typeface="American Typewriter"/>
              <a:cs typeface="American Typewrite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5A0D48-1A99-4F67-B9A2-187FA5DECB4B}" type="slidenum">
              <a:rPr lang="en-US" smtClean="0">
                <a:solidFill>
                  <a:srgbClr val="000000"/>
                </a:solidFill>
              </a:rPr>
              <a:pPr eaLnBrk="1" hangingPunct="1"/>
              <a:t>33</a:t>
            </a:fld>
            <a:endParaRPr lang="en-US" dirty="0" smtClean="0">
              <a:solidFill>
                <a:srgbClr val="000000"/>
              </a:solidFill>
            </a:endParaRPr>
          </a:p>
        </p:txBody>
      </p:sp>
      <p:pic>
        <p:nvPicPr>
          <p:cNvPr id="35844" name="Picture 6"/>
          <p:cNvPicPr>
            <a:picLocks noChangeAspect="1"/>
          </p:cNvPicPr>
          <p:nvPr/>
        </p:nvPicPr>
        <p:blipFill>
          <a:blip r:embed="rId3" cstate="print">
            <a:extLst>
              <a:ext uri="{28A0092B-C50C-407E-A947-70E740481C1C}">
                <a14:useLocalDpi xmlns:a14="http://schemas.microsoft.com/office/drawing/2010/main" val="0"/>
              </a:ext>
            </a:extLst>
          </a:blip>
          <a:srcRect b="8098"/>
          <a:stretch>
            <a:fillRect/>
          </a:stretch>
        </p:blipFill>
        <p:spPr bwMode="auto">
          <a:xfrm>
            <a:off x="685800" y="938213"/>
            <a:ext cx="769620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6"/>
          <p:cNvSpPr>
            <a:spLocks noChangeArrowheads="1"/>
          </p:cNvSpPr>
          <p:nvPr/>
        </p:nvSpPr>
        <p:spPr bwMode="auto">
          <a:xfrm>
            <a:off x="762000" y="5583238"/>
            <a:ext cx="807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t>FIGURE 1-5</a:t>
            </a:r>
            <a:r>
              <a:rPr lang="en-US" dirty="0"/>
              <a:t> Business process suitability to type of commerce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ACAC2A-AB0D-4469-8C85-C14B3A1EC5D5}" type="slidenum">
              <a:rPr lang="en-US" smtClean="0">
                <a:solidFill>
                  <a:srgbClr val="000000"/>
                </a:solidFill>
              </a:rPr>
              <a:pPr eaLnBrk="1" hangingPunct="1"/>
              <a:t>34</a:t>
            </a:fld>
            <a:endParaRPr lang="en-US" dirty="0" smtClean="0">
              <a:solidFill>
                <a:srgbClr val="000000"/>
              </a:solidFill>
            </a:endParaRPr>
          </a:p>
        </p:txBody>
      </p:sp>
      <p:sp>
        <p:nvSpPr>
          <p:cNvPr id="36868"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749311B-4BB5-453A-8239-5FA07FCA2958}" type="slidenum">
              <a:rPr lang="en-US" sz="1400">
                <a:solidFill>
                  <a:srgbClr val="000000"/>
                </a:solidFill>
              </a:rPr>
              <a:pPr algn="r" eaLnBrk="1" hangingPunct="1"/>
              <a:t>34</a:t>
            </a:fld>
            <a:endParaRPr lang="en-US" sz="1400" dirty="0">
              <a:solidFill>
                <a:srgbClr val="000000"/>
              </a:solidFill>
            </a:endParaRPr>
          </a:p>
        </p:txBody>
      </p:sp>
      <p:sp>
        <p:nvSpPr>
          <p:cNvPr id="36869"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Product/Process Suitability to Electronic Commerce (cont’d.)</a:t>
            </a:r>
          </a:p>
        </p:txBody>
      </p:sp>
      <p:sp>
        <p:nvSpPr>
          <p:cNvPr id="36870" name="Rectangle 3"/>
          <p:cNvSpPr>
            <a:spLocks noGrp="1" noChangeArrowheads="1"/>
          </p:cNvSpPr>
          <p:nvPr>
            <p:ph type="body" idx="4294967295"/>
          </p:nvPr>
        </p:nvSpPr>
        <p:spPr/>
        <p:txBody>
          <a:bodyPr/>
          <a:lstStyle/>
          <a:p>
            <a:pPr eaLnBrk="1" hangingPunct="1"/>
            <a:r>
              <a:rPr lang="en-US" b="1" dirty="0" smtClean="0">
                <a:latin typeface="American Typewriter"/>
                <a:cs typeface="American Typewriter"/>
              </a:rPr>
              <a:t>Commodity item</a:t>
            </a:r>
            <a:r>
              <a:rPr lang="en-US" dirty="0" smtClean="0">
                <a:latin typeface="American Typewriter"/>
                <a:cs typeface="American Typewriter"/>
              </a:rPr>
              <a:t>: well-suited to e-commerce selling</a:t>
            </a:r>
          </a:p>
          <a:p>
            <a:pPr lvl="1"/>
            <a:r>
              <a:rPr lang="en-US" dirty="0" smtClean="0">
                <a:latin typeface="American Typewriter"/>
                <a:cs typeface="American Typewriter"/>
              </a:rPr>
              <a:t>Product or service hard to distinguish from same products or services provided by other sellers</a:t>
            </a:r>
          </a:p>
          <a:p>
            <a:pPr lvl="1"/>
            <a:r>
              <a:rPr lang="en-US" dirty="0" smtClean="0">
                <a:latin typeface="American Typewriter"/>
                <a:cs typeface="American Typewriter"/>
              </a:rPr>
              <a:t>Features: standardized and well known</a:t>
            </a:r>
          </a:p>
          <a:p>
            <a:pPr lvl="1"/>
            <a:r>
              <a:rPr lang="en-US" dirty="0" smtClean="0">
                <a:latin typeface="American Typewriter"/>
                <a:cs typeface="American Typewriter"/>
              </a:rPr>
              <a:t>Price: distinguishing factor</a:t>
            </a:r>
          </a:p>
          <a:p>
            <a:pPr eaLnBrk="1" hangingPunct="1"/>
            <a:r>
              <a:rPr lang="en-US" dirty="0" smtClean="0">
                <a:latin typeface="American Typewriter"/>
                <a:cs typeface="American Typewriter"/>
              </a:rPr>
              <a:t>Consider product’s </a:t>
            </a:r>
            <a:r>
              <a:rPr lang="en-US" b="1" dirty="0" smtClean="0">
                <a:latin typeface="American Typewriter"/>
                <a:cs typeface="American Typewriter"/>
              </a:rPr>
              <a:t>shipping profile</a:t>
            </a:r>
          </a:p>
          <a:p>
            <a:pPr lvl="1"/>
            <a:r>
              <a:rPr lang="en-US" dirty="0" smtClean="0">
                <a:latin typeface="American Typewriter"/>
                <a:cs typeface="American Typewriter"/>
              </a:rPr>
              <a:t>Collection of attributes affecting how easily that product can be packaged and delivered</a:t>
            </a:r>
          </a:p>
          <a:p>
            <a:pPr lvl="1" eaLnBrk="1" hangingPunct="1"/>
            <a:r>
              <a:rPr lang="en-US" dirty="0" smtClean="0">
                <a:latin typeface="American Typewriter"/>
                <a:cs typeface="American Typewriter"/>
              </a:rPr>
              <a:t>Note value-to-weight ratio</a:t>
            </a:r>
          </a:p>
          <a:p>
            <a:pPr lvl="2" eaLnBrk="1" hangingPunct="1"/>
            <a:r>
              <a:rPr lang="en-US" dirty="0" smtClean="0">
                <a:latin typeface="American Typewriter"/>
                <a:cs typeface="American Typewriter"/>
              </a:rPr>
              <a:t>DVD: good example</a:t>
            </a:r>
          </a:p>
          <a:p>
            <a:pPr lvl="2" eaLnBrk="1" hangingPunct="1"/>
            <a:r>
              <a:rPr lang="en-US" dirty="0" smtClean="0">
                <a:latin typeface="American Typewriter"/>
                <a:cs typeface="American Typewriter"/>
              </a:rPr>
              <a:t>Expensive jewelry: high value-to-weight ratio</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E253D3-CC90-4620-8240-A7663F96EBD7}" type="slidenum">
              <a:rPr lang="en-US" smtClean="0">
                <a:solidFill>
                  <a:srgbClr val="000000"/>
                </a:solidFill>
              </a:rPr>
              <a:pPr eaLnBrk="1" hangingPunct="1"/>
              <a:t>35</a:t>
            </a:fld>
            <a:endParaRPr lang="en-US" dirty="0" smtClean="0">
              <a:solidFill>
                <a:srgbClr val="000000"/>
              </a:solidFill>
            </a:endParaRPr>
          </a:p>
        </p:txBody>
      </p:sp>
      <p:sp>
        <p:nvSpPr>
          <p:cNvPr id="37892"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DC9FA31-4EEA-4E69-972A-6AED9FC8CBDD}" type="slidenum">
              <a:rPr lang="en-US" sz="1400">
                <a:solidFill>
                  <a:srgbClr val="000000"/>
                </a:solidFill>
              </a:rPr>
              <a:pPr algn="r" eaLnBrk="1" hangingPunct="1"/>
              <a:t>35</a:t>
            </a:fld>
            <a:endParaRPr lang="en-US" sz="1400" dirty="0">
              <a:solidFill>
                <a:srgbClr val="000000"/>
              </a:solidFill>
            </a:endParaRPr>
          </a:p>
        </p:txBody>
      </p:sp>
      <p:sp>
        <p:nvSpPr>
          <p:cNvPr id="37893"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Product/Process Suitability to Electronic Commerce (cont’d.)</a:t>
            </a:r>
          </a:p>
        </p:txBody>
      </p:sp>
      <p:sp>
        <p:nvSpPr>
          <p:cNvPr id="37894" name="Rectangle 3"/>
          <p:cNvSpPr>
            <a:spLocks noGrp="1" noChangeArrowheads="1"/>
          </p:cNvSpPr>
          <p:nvPr>
            <p:ph type="body" idx="4294967295"/>
          </p:nvPr>
        </p:nvSpPr>
        <p:spPr/>
        <p:txBody>
          <a:bodyPr/>
          <a:lstStyle/>
          <a:p>
            <a:pPr eaLnBrk="1" hangingPunct="1"/>
            <a:r>
              <a:rPr lang="en-US" dirty="0" smtClean="0">
                <a:latin typeface="American Typewriter"/>
                <a:cs typeface="American Typewriter"/>
              </a:rPr>
              <a:t>Easier-to-sell products have:</a:t>
            </a:r>
          </a:p>
          <a:p>
            <a:pPr lvl="1" eaLnBrk="1" hangingPunct="1"/>
            <a:r>
              <a:rPr lang="en-US" dirty="0" smtClean="0">
                <a:latin typeface="American Typewriter"/>
                <a:cs typeface="American Typewriter"/>
              </a:rPr>
              <a:t>Strong brand reputation </a:t>
            </a:r>
          </a:p>
          <a:p>
            <a:pPr lvl="1" eaLnBrk="1" hangingPunct="1"/>
            <a:r>
              <a:rPr lang="en-US" dirty="0" smtClean="0">
                <a:latin typeface="American Typewriter"/>
                <a:cs typeface="American Typewriter"/>
              </a:rPr>
              <a:t>Appeal to small but geographically diverse groups</a:t>
            </a:r>
          </a:p>
          <a:p>
            <a:r>
              <a:rPr lang="en-US" dirty="0" smtClean="0">
                <a:latin typeface="American Typewriter"/>
                <a:cs typeface="American Typewriter"/>
              </a:rPr>
              <a:t>Traditional commerce</a:t>
            </a:r>
          </a:p>
          <a:p>
            <a:pPr lvl="1"/>
            <a:r>
              <a:rPr lang="en-US" dirty="0" smtClean="0">
                <a:latin typeface="American Typewriter"/>
                <a:cs typeface="American Typewriter"/>
              </a:rPr>
              <a:t>Better for products relying on personal selling skills</a:t>
            </a:r>
          </a:p>
          <a:p>
            <a:r>
              <a:rPr lang="en-US" dirty="0" smtClean="0">
                <a:latin typeface="American Typewriter"/>
                <a:cs typeface="American Typewriter"/>
              </a:rPr>
              <a:t>Combination of electronic and traditional commerce</a:t>
            </a:r>
          </a:p>
          <a:p>
            <a:pPr lvl="1"/>
            <a:r>
              <a:rPr lang="en-US" dirty="0" smtClean="0">
                <a:latin typeface="American Typewriter"/>
                <a:cs typeface="American Typewriter"/>
              </a:rPr>
              <a:t>Business process includes both commodity and personal inspection items</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EC638A-18B3-48EE-AAA3-CF21C7B73905}" type="slidenum">
              <a:rPr lang="en-US" smtClean="0">
                <a:solidFill>
                  <a:srgbClr val="000000"/>
                </a:solidFill>
              </a:rPr>
              <a:pPr eaLnBrk="1" hangingPunct="1"/>
              <a:t>36</a:t>
            </a:fld>
            <a:endParaRPr lang="en-US" dirty="0" smtClean="0">
              <a:solidFill>
                <a:srgbClr val="000000"/>
              </a:solidFill>
            </a:endParaRPr>
          </a:p>
        </p:txBody>
      </p:sp>
      <p:sp>
        <p:nvSpPr>
          <p:cNvPr id="38916"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AC46588-D16E-47FE-BFEF-7F0CDB98DCC6}" type="slidenum">
              <a:rPr lang="en-US" sz="1400">
                <a:solidFill>
                  <a:srgbClr val="000000"/>
                </a:solidFill>
              </a:rPr>
              <a:pPr algn="r" eaLnBrk="1" hangingPunct="1"/>
              <a:t>36</a:t>
            </a:fld>
            <a:endParaRPr lang="en-US" sz="1400" dirty="0">
              <a:solidFill>
                <a:srgbClr val="000000"/>
              </a:solidFill>
            </a:endParaRPr>
          </a:p>
        </p:txBody>
      </p:sp>
      <p:sp>
        <p:nvSpPr>
          <p:cNvPr id="38917"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Electronic Commerce: Opportunities, Cautions and Concerns</a:t>
            </a:r>
          </a:p>
        </p:txBody>
      </p:sp>
      <p:sp>
        <p:nvSpPr>
          <p:cNvPr id="38918" name="Rectangle 3"/>
          <p:cNvSpPr>
            <a:spLocks noGrp="1" noChangeArrowheads="1"/>
          </p:cNvSpPr>
          <p:nvPr>
            <p:ph type="body" idx="4294967295"/>
          </p:nvPr>
        </p:nvSpPr>
        <p:spPr>
          <a:xfrm>
            <a:off x="457200" y="1828800"/>
            <a:ext cx="8229600" cy="4678363"/>
          </a:xfrm>
        </p:spPr>
        <p:txBody>
          <a:bodyPr/>
          <a:lstStyle/>
          <a:p>
            <a:r>
              <a:rPr lang="en-US" dirty="0" smtClean="0">
                <a:latin typeface="American Typewriter"/>
                <a:cs typeface="American Typewriter"/>
              </a:rPr>
              <a:t>Businesses need to exercise caution in weighing risks and benefits of online business</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AD022B-8D39-4722-8203-5F82255949BC}" type="slidenum">
              <a:rPr lang="en-US" smtClean="0">
                <a:solidFill>
                  <a:srgbClr val="000000"/>
                </a:solidFill>
              </a:rPr>
              <a:pPr eaLnBrk="1" hangingPunct="1"/>
              <a:t>37</a:t>
            </a:fld>
            <a:endParaRPr lang="en-US" dirty="0" smtClean="0">
              <a:solidFill>
                <a:srgbClr val="000000"/>
              </a:solidFill>
            </a:endParaRPr>
          </a:p>
        </p:txBody>
      </p:sp>
      <p:sp>
        <p:nvSpPr>
          <p:cNvPr id="39940" name="Text Placeholder 3"/>
          <p:cNvSpPr>
            <a:spLocks noGrp="1"/>
          </p:cNvSpPr>
          <p:nvPr>
            <p:ph type="body" idx="4294967295"/>
          </p:nvPr>
        </p:nvSpPr>
        <p:spPr/>
        <p:txBody>
          <a:bodyPr/>
          <a:lstStyle/>
          <a:p>
            <a:pPr>
              <a:lnSpc>
                <a:spcPct val="90000"/>
              </a:lnSpc>
            </a:pPr>
            <a:r>
              <a:rPr lang="en-US" dirty="0" smtClean="0">
                <a:solidFill>
                  <a:schemeClr val="tx1"/>
                </a:solidFill>
                <a:latin typeface="American Typewriter"/>
                <a:cs typeface="American Typewriter"/>
              </a:rPr>
              <a:t>Appeal of electronic commerce is its potential to boost profits</a:t>
            </a:r>
          </a:p>
          <a:p>
            <a:pPr lvl="1">
              <a:lnSpc>
                <a:spcPct val="90000"/>
              </a:lnSpc>
            </a:pPr>
            <a:r>
              <a:rPr lang="en-US" dirty="0" smtClean="0">
                <a:solidFill>
                  <a:schemeClr val="tx1"/>
                </a:solidFill>
                <a:latin typeface="American Typewriter"/>
                <a:cs typeface="American Typewriter"/>
              </a:rPr>
              <a:t>increases sales </a:t>
            </a:r>
          </a:p>
          <a:p>
            <a:pPr lvl="1">
              <a:lnSpc>
                <a:spcPct val="90000"/>
              </a:lnSpc>
            </a:pPr>
            <a:r>
              <a:rPr lang="en-US" dirty="0" smtClean="0">
                <a:latin typeface="American Typewriter"/>
                <a:cs typeface="American Typewriter"/>
              </a:rPr>
              <a:t>decreases costs</a:t>
            </a:r>
          </a:p>
          <a:p>
            <a:pPr>
              <a:lnSpc>
                <a:spcPct val="90000"/>
              </a:lnSpc>
            </a:pPr>
            <a:r>
              <a:rPr lang="en-US" b="1" dirty="0" smtClean="0">
                <a:latin typeface="American Typewriter"/>
                <a:cs typeface="American Typewriter"/>
              </a:rPr>
              <a:t>Virtual community</a:t>
            </a:r>
            <a:r>
              <a:rPr lang="en-US" dirty="0" smtClean="0">
                <a:latin typeface="American Typewriter"/>
                <a:cs typeface="American Typewriter"/>
              </a:rPr>
              <a:t>: gathering of people online</a:t>
            </a:r>
          </a:p>
          <a:p>
            <a:pPr lvl="1">
              <a:lnSpc>
                <a:spcPct val="90000"/>
              </a:lnSpc>
            </a:pPr>
            <a:r>
              <a:rPr lang="en-US" dirty="0" smtClean="0">
                <a:latin typeface="American Typewriter"/>
                <a:cs typeface="American Typewriter"/>
              </a:rPr>
              <a:t>Using Web 2.0 technologies</a:t>
            </a:r>
          </a:p>
        </p:txBody>
      </p:sp>
      <p:sp>
        <p:nvSpPr>
          <p:cNvPr id="39941" name="Title 4"/>
          <p:cNvSpPr>
            <a:spLocks noGrp="1"/>
          </p:cNvSpPr>
          <p:nvPr>
            <p:ph type="title" idx="4294967295"/>
          </p:nvPr>
        </p:nvSpPr>
        <p:spPr/>
        <p:txBody>
          <a:bodyPr/>
          <a:lstStyle/>
          <a:p>
            <a:r>
              <a:rPr lang="en-US" dirty="0" smtClean="0">
                <a:latin typeface="American Typewriter"/>
                <a:cs typeface="American Typewriter"/>
              </a:rPr>
              <a:t>Opportunities for Electronic Commerce</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B13631-44D6-4F36-8492-3281C01C54CB}" type="slidenum">
              <a:rPr lang="en-US" smtClean="0">
                <a:solidFill>
                  <a:srgbClr val="000000"/>
                </a:solidFill>
              </a:rPr>
              <a:pPr eaLnBrk="1" hangingPunct="1"/>
              <a:t>38</a:t>
            </a:fld>
            <a:endParaRPr lang="en-US" dirty="0" smtClean="0">
              <a:solidFill>
                <a:srgbClr val="000000"/>
              </a:solidFill>
            </a:endParaRPr>
          </a:p>
        </p:txBody>
      </p:sp>
      <p:sp>
        <p:nvSpPr>
          <p:cNvPr id="40964" name="Text Placeholder 3"/>
          <p:cNvSpPr>
            <a:spLocks noGrp="1"/>
          </p:cNvSpPr>
          <p:nvPr>
            <p:ph type="body" idx="4294967295"/>
          </p:nvPr>
        </p:nvSpPr>
        <p:spPr/>
        <p:txBody>
          <a:bodyPr/>
          <a:lstStyle/>
          <a:p>
            <a:r>
              <a:rPr lang="en-US" dirty="0" smtClean="0">
                <a:latin typeface="American Typewriter"/>
                <a:cs typeface="American Typewriter"/>
              </a:rPr>
              <a:t>E-commerce buyer opportunities</a:t>
            </a:r>
          </a:p>
          <a:p>
            <a:pPr lvl="1"/>
            <a:r>
              <a:rPr lang="en-US" dirty="0" smtClean="0">
                <a:latin typeface="American Typewriter"/>
                <a:cs typeface="American Typewriter"/>
              </a:rPr>
              <a:t>Increases purchasing opportunities</a:t>
            </a:r>
          </a:p>
          <a:p>
            <a:pPr lvl="1"/>
            <a:r>
              <a:rPr lang="en-US" dirty="0" smtClean="0">
                <a:latin typeface="American Typewriter"/>
                <a:cs typeface="American Typewriter"/>
              </a:rPr>
              <a:t>Identifies new suppliers and business partners</a:t>
            </a:r>
          </a:p>
          <a:p>
            <a:pPr lvl="1"/>
            <a:r>
              <a:rPr lang="en-US" dirty="0" smtClean="0">
                <a:latin typeface="American Typewriter"/>
                <a:cs typeface="American Typewriter"/>
              </a:rPr>
              <a:t>Efficiently obtains competitive bid information</a:t>
            </a:r>
          </a:p>
          <a:p>
            <a:pPr lvl="2"/>
            <a:r>
              <a:rPr lang="en-US" dirty="0" smtClean="0">
                <a:latin typeface="American Typewriter"/>
                <a:cs typeface="American Typewriter"/>
              </a:rPr>
              <a:t>Easier to negotiate price and delivery terms</a:t>
            </a:r>
          </a:p>
          <a:p>
            <a:pPr lvl="1"/>
            <a:r>
              <a:rPr lang="en-US" dirty="0" smtClean="0">
                <a:latin typeface="American Typewriter"/>
                <a:cs typeface="American Typewriter"/>
              </a:rPr>
              <a:t>Increases speed, information exchange accuracy</a:t>
            </a:r>
          </a:p>
          <a:p>
            <a:pPr lvl="1"/>
            <a:r>
              <a:rPr lang="en-US" dirty="0" smtClean="0">
                <a:latin typeface="American Typewriter"/>
                <a:cs typeface="American Typewriter"/>
              </a:rPr>
              <a:t>Wider range of choices available 24 hours a day</a:t>
            </a:r>
          </a:p>
          <a:p>
            <a:pPr lvl="2"/>
            <a:r>
              <a:rPr lang="en-US" dirty="0" smtClean="0">
                <a:latin typeface="American Typewriter"/>
                <a:cs typeface="American Typewriter"/>
              </a:rPr>
              <a:t>Immediate access to prospective purchase information</a:t>
            </a:r>
          </a:p>
        </p:txBody>
      </p:sp>
      <p:sp>
        <p:nvSpPr>
          <p:cNvPr id="40965" name="Title 4"/>
          <p:cNvSpPr>
            <a:spLocks noGrp="1"/>
          </p:cNvSpPr>
          <p:nvPr>
            <p:ph type="title" idx="4294967295"/>
          </p:nvPr>
        </p:nvSpPr>
        <p:spPr/>
        <p:txBody>
          <a:bodyPr/>
          <a:lstStyle/>
          <a:p>
            <a:r>
              <a:rPr lang="en-US" dirty="0" smtClean="0">
                <a:latin typeface="American Typewriter"/>
                <a:cs typeface="American Typewriter"/>
              </a:rPr>
              <a:t>Opportunities for Electronic Commerce (cont’d.)</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547803-6DC2-4F2B-953D-E138739CAF21}" type="slidenum">
              <a:rPr lang="en-US" smtClean="0">
                <a:solidFill>
                  <a:srgbClr val="000000"/>
                </a:solidFill>
              </a:rPr>
              <a:pPr eaLnBrk="1" hangingPunct="1"/>
              <a:t>39</a:t>
            </a:fld>
            <a:endParaRPr lang="en-US" dirty="0" smtClean="0">
              <a:solidFill>
                <a:srgbClr val="000000"/>
              </a:solidFill>
            </a:endParaRPr>
          </a:p>
        </p:txBody>
      </p:sp>
      <p:sp>
        <p:nvSpPr>
          <p:cNvPr id="43012"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D54BC3C-93FC-4F1F-B372-10D2A31E4DCB}" type="slidenum">
              <a:rPr lang="en-US" sz="1400">
                <a:solidFill>
                  <a:srgbClr val="000000"/>
                </a:solidFill>
              </a:rPr>
              <a:pPr algn="r" eaLnBrk="1" hangingPunct="1"/>
              <a:t>39</a:t>
            </a:fld>
            <a:endParaRPr lang="en-US" sz="1400" dirty="0">
              <a:solidFill>
                <a:srgbClr val="000000"/>
              </a:solidFill>
            </a:endParaRPr>
          </a:p>
        </p:txBody>
      </p:sp>
      <p:sp>
        <p:nvSpPr>
          <p:cNvPr id="43013"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Electronic Commerce: Cautions and Concerns</a:t>
            </a:r>
          </a:p>
        </p:txBody>
      </p:sp>
      <p:sp>
        <p:nvSpPr>
          <p:cNvPr id="43014" name="Rectangle 3"/>
          <p:cNvSpPr>
            <a:spLocks noGrp="1" noChangeArrowheads="1"/>
          </p:cNvSpPr>
          <p:nvPr>
            <p:ph type="body" idx="4294967295"/>
          </p:nvPr>
        </p:nvSpPr>
        <p:spPr/>
        <p:txBody>
          <a:bodyPr/>
          <a:lstStyle/>
          <a:p>
            <a:pPr eaLnBrk="1" hangingPunct="1"/>
            <a:r>
              <a:rPr lang="en-US" dirty="0" smtClean="0">
                <a:latin typeface="American Typewriter"/>
                <a:cs typeface="American Typewriter"/>
              </a:rPr>
              <a:t>Poor choices for electronic commerce</a:t>
            </a:r>
          </a:p>
          <a:p>
            <a:pPr lvl="1" eaLnBrk="1" hangingPunct="1"/>
            <a:r>
              <a:rPr lang="en-US" dirty="0" smtClean="0">
                <a:latin typeface="American Typewriter"/>
                <a:cs typeface="American Typewriter"/>
              </a:rPr>
              <a:t>Perishable foods and high-cost, unique items</a:t>
            </a:r>
          </a:p>
          <a:p>
            <a:pPr eaLnBrk="1" hangingPunct="1"/>
            <a:r>
              <a:rPr lang="en-US" dirty="0" smtClean="0">
                <a:latin typeface="American Typewriter"/>
                <a:cs typeface="American Typewriter"/>
              </a:rPr>
              <a:t>Disadvantages will disappear when:</a:t>
            </a:r>
          </a:p>
          <a:p>
            <a:pPr lvl="1"/>
            <a:r>
              <a:rPr lang="en-US" dirty="0" smtClean="0">
                <a:latin typeface="American Typewriter"/>
                <a:cs typeface="American Typewriter"/>
              </a:rPr>
              <a:t>E-commerce matures</a:t>
            </a:r>
          </a:p>
          <a:p>
            <a:pPr lvl="2"/>
            <a:r>
              <a:rPr lang="en-US" dirty="0" smtClean="0">
                <a:latin typeface="American Typewriter"/>
                <a:cs typeface="American Typewriter"/>
              </a:rPr>
              <a:t>Becomes more available to and accepted by general population</a:t>
            </a:r>
          </a:p>
          <a:p>
            <a:pPr lvl="1"/>
            <a:r>
              <a:rPr lang="en-US" dirty="0" smtClean="0">
                <a:latin typeface="American Typewriter"/>
                <a:cs typeface="American Typewriter"/>
              </a:rPr>
              <a:t>Critical masses of buyers become equipped, willing to buy through Internet </a:t>
            </a:r>
          </a:p>
          <a:p>
            <a:pPr lvl="2"/>
            <a:r>
              <a:rPr lang="en-US" dirty="0" smtClean="0">
                <a:latin typeface="American Typewriter"/>
                <a:cs typeface="American Typewriter"/>
              </a:rPr>
              <a:t>Online grocery industry example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F9979769-C15F-4E1D-ACE7-1BB2F7FED1FB}" type="slidenum">
              <a:rPr lang="en-US" smtClean="0"/>
              <a:pPr>
                <a:defRPr/>
              </a:pPr>
              <a:t>4</a:t>
            </a:fld>
            <a:endParaRPr lang="en-US" dirty="0"/>
          </a:p>
        </p:txBody>
      </p:sp>
      <p:pic>
        <p:nvPicPr>
          <p:cNvPr id="4" name="Picture 3"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971" y="3898182"/>
            <a:ext cx="2844800" cy="1562100"/>
          </a:xfrm>
          <a:prstGeom prst="rect">
            <a:avLst/>
          </a:prstGeom>
        </p:spPr>
      </p:pic>
      <p:pic>
        <p:nvPicPr>
          <p:cNvPr id="5" name="Picture 4" descr="Unknown-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990600"/>
            <a:ext cx="1600200" cy="1600200"/>
          </a:xfrm>
          <a:prstGeom prst="rect">
            <a:avLst/>
          </a:prstGeom>
        </p:spPr>
      </p:pic>
      <p:pic>
        <p:nvPicPr>
          <p:cNvPr id="6" name="Picture 5" descr="Unknown-2.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3397" y="1744409"/>
            <a:ext cx="1892300" cy="1684591"/>
          </a:xfrm>
          <a:prstGeom prst="rect">
            <a:avLst/>
          </a:prstGeom>
        </p:spPr>
      </p:pic>
      <p:pic>
        <p:nvPicPr>
          <p:cNvPr id="7" name="Picture 6" descr="Unknow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4495800"/>
            <a:ext cx="1257300" cy="1257300"/>
          </a:xfrm>
          <a:prstGeom prst="rect">
            <a:avLst/>
          </a:prstGeom>
        </p:spPr>
      </p:pic>
      <p:pic>
        <p:nvPicPr>
          <p:cNvPr id="8" name="Picture 7" descr="Unknown-3.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000" y="2743200"/>
            <a:ext cx="3257605" cy="1136374"/>
          </a:xfrm>
          <a:prstGeom prst="rect">
            <a:avLst/>
          </a:prstGeom>
        </p:spPr>
      </p:pic>
    </p:spTree>
    <p:extLst>
      <p:ext uri="{BB962C8B-B14F-4D97-AF65-F5344CB8AC3E}">
        <p14:creationId xmlns:p14="http://schemas.microsoft.com/office/powerpoint/2010/main" val="3386388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37511A-9A99-41CD-A7B2-6EF116BAF17F}" type="slidenum">
              <a:rPr lang="en-US" smtClean="0">
                <a:solidFill>
                  <a:srgbClr val="000000"/>
                </a:solidFill>
              </a:rPr>
              <a:pPr eaLnBrk="1" hangingPunct="1"/>
              <a:t>40</a:t>
            </a:fld>
            <a:endParaRPr lang="en-US" dirty="0" smtClean="0">
              <a:solidFill>
                <a:srgbClr val="000000"/>
              </a:solidFill>
            </a:endParaRPr>
          </a:p>
        </p:txBody>
      </p:sp>
      <p:sp>
        <p:nvSpPr>
          <p:cNvPr id="44036"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3784E4D-5138-4F36-98F1-964925388A0D}" type="slidenum">
              <a:rPr lang="en-US" sz="1400">
                <a:solidFill>
                  <a:srgbClr val="000000"/>
                </a:solidFill>
              </a:rPr>
              <a:pPr algn="r" eaLnBrk="1" hangingPunct="1"/>
              <a:t>40</a:t>
            </a:fld>
            <a:endParaRPr lang="en-US" sz="1400" dirty="0">
              <a:solidFill>
                <a:srgbClr val="000000"/>
              </a:solidFill>
            </a:endParaRPr>
          </a:p>
        </p:txBody>
      </p:sp>
      <p:sp>
        <p:nvSpPr>
          <p:cNvPr id="44037"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Electronic Commerce: Cautions and Concerns (cont’d.)</a:t>
            </a:r>
          </a:p>
        </p:txBody>
      </p:sp>
      <p:sp>
        <p:nvSpPr>
          <p:cNvPr id="44038" name="Rectangle 3"/>
          <p:cNvSpPr>
            <a:spLocks noGrp="1" noChangeArrowheads="1"/>
          </p:cNvSpPr>
          <p:nvPr>
            <p:ph type="body" idx="4294967295"/>
          </p:nvPr>
        </p:nvSpPr>
        <p:spPr/>
        <p:txBody>
          <a:bodyPr/>
          <a:lstStyle/>
          <a:p>
            <a:r>
              <a:rPr lang="en-US" dirty="0" smtClean="0">
                <a:latin typeface="American Typewriter"/>
                <a:cs typeface="American Typewriter"/>
              </a:rPr>
              <a:t>Predictability of Costs and Revenues: inherent problems</a:t>
            </a:r>
          </a:p>
          <a:p>
            <a:pPr lvl="1"/>
            <a:r>
              <a:rPr lang="en-US" dirty="0" smtClean="0">
                <a:latin typeface="American Typewriter"/>
                <a:cs typeface="American Typewriter"/>
              </a:rPr>
              <a:t>Calculating return on investment</a:t>
            </a:r>
          </a:p>
          <a:p>
            <a:pPr lvl="1"/>
            <a:r>
              <a:rPr lang="en-US" dirty="0" smtClean="0">
                <a:latin typeface="American Typewriter"/>
                <a:cs typeface="American Typewriter"/>
              </a:rPr>
              <a:t>Recruiting and retaining employees</a:t>
            </a:r>
          </a:p>
          <a:p>
            <a:r>
              <a:rPr lang="en-US" dirty="0" smtClean="0">
                <a:latin typeface="American Typewriter"/>
                <a:cs typeface="American Typewriter"/>
              </a:rPr>
              <a:t>Technology Integration Issues</a:t>
            </a:r>
          </a:p>
          <a:p>
            <a:pPr lvl="1"/>
            <a:r>
              <a:rPr lang="en-US" dirty="0" smtClean="0">
                <a:latin typeface="American Typewriter"/>
                <a:cs typeface="American Typewriter"/>
              </a:rPr>
              <a:t>Difficulty melding standard processes with online systems</a:t>
            </a:r>
          </a:p>
          <a:p>
            <a:pPr lvl="1"/>
            <a:r>
              <a:rPr lang="en-US" dirty="0" smtClean="0">
                <a:latin typeface="American Typewriter"/>
                <a:cs typeface="American Typewriter"/>
              </a:rPr>
              <a:t>Uncertain outcome when integrating systems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EFE598-110B-409D-A350-42D7F9807CA6}" type="slidenum">
              <a:rPr lang="en-US" smtClean="0">
                <a:solidFill>
                  <a:srgbClr val="000000"/>
                </a:solidFill>
              </a:rPr>
              <a:pPr eaLnBrk="1" hangingPunct="1"/>
              <a:t>41</a:t>
            </a:fld>
            <a:endParaRPr lang="en-US" dirty="0" smtClean="0">
              <a:solidFill>
                <a:srgbClr val="000000"/>
              </a:solidFill>
            </a:endParaRPr>
          </a:p>
        </p:txBody>
      </p:sp>
      <p:sp>
        <p:nvSpPr>
          <p:cNvPr id="45060" name="Text Placeholder 3"/>
          <p:cNvSpPr>
            <a:spLocks noGrp="1"/>
          </p:cNvSpPr>
          <p:nvPr>
            <p:ph type="body" idx="4294967295"/>
          </p:nvPr>
        </p:nvSpPr>
        <p:spPr/>
        <p:txBody>
          <a:bodyPr/>
          <a:lstStyle/>
          <a:p>
            <a:r>
              <a:rPr lang="en-US" dirty="0" smtClean="0">
                <a:latin typeface="American Typewriter"/>
                <a:cs typeface="American Typewriter"/>
              </a:rPr>
              <a:t>Cultural and legal concerns</a:t>
            </a:r>
          </a:p>
          <a:p>
            <a:pPr lvl="1"/>
            <a:r>
              <a:rPr lang="en-US" dirty="0" smtClean="0">
                <a:latin typeface="American Typewriter"/>
                <a:cs typeface="American Typewriter"/>
              </a:rPr>
              <a:t>Consumers resistant to change</a:t>
            </a:r>
          </a:p>
          <a:p>
            <a:pPr lvl="1"/>
            <a:r>
              <a:rPr lang="en-US" dirty="0" smtClean="0">
                <a:latin typeface="American Typewriter"/>
                <a:cs typeface="American Typewriter"/>
              </a:rPr>
              <a:t>Cultural differences: security, privacy, and payments</a:t>
            </a:r>
          </a:p>
          <a:p>
            <a:pPr lvl="1"/>
            <a:r>
              <a:rPr lang="en-US" dirty="0" smtClean="0">
                <a:latin typeface="American Typewriter"/>
                <a:cs typeface="American Typewriter"/>
              </a:rPr>
              <a:t>Ambiguous and conflicting laws </a:t>
            </a:r>
          </a:p>
        </p:txBody>
      </p:sp>
      <p:sp>
        <p:nvSpPr>
          <p:cNvPr id="45061" name="Title 4"/>
          <p:cNvSpPr>
            <a:spLocks noGrp="1"/>
          </p:cNvSpPr>
          <p:nvPr>
            <p:ph type="title" idx="4294967295"/>
          </p:nvPr>
        </p:nvSpPr>
        <p:spPr/>
        <p:txBody>
          <a:bodyPr/>
          <a:lstStyle/>
          <a:p>
            <a:r>
              <a:rPr lang="en-US" dirty="0" smtClean="0">
                <a:latin typeface="American Typewriter"/>
                <a:cs typeface="American Typewriter"/>
              </a:rPr>
              <a:t>Electronic Commerce: Cautions and Concerns (cont’d.)</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8CBB9C-BF20-46E0-A8AB-7486438E4B1D}" type="slidenum">
              <a:rPr lang="en-US" smtClean="0">
                <a:solidFill>
                  <a:srgbClr val="000000"/>
                </a:solidFill>
              </a:rPr>
              <a:pPr eaLnBrk="1" hangingPunct="1"/>
              <a:t>42</a:t>
            </a:fld>
            <a:endParaRPr lang="en-US" dirty="0" smtClean="0">
              <a:solidFill>
                <a:srgbClr val="000000"/>
              </a:solidFill>
            </a:endParaRPr>
          </a:p>
        </p:txBody>
      </p:sp>
      <p:sp>
        <p:nvSpPr>
          <p:cNvPr id="51204"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28D23A2-06E7-4D41-87B9-0C9EB991BCB6}" type="slidenum">
              <a:rPr lang="en-US" sz="1400">
                <a:solidFill>
                  <a:srgbClr val="000000"/>
                </a:solidFill>
              </a:rPr>
              <a:pPr algn="r" eaLnBrk="1" hangingPunct="1"/>
              <a:t>42</a:t>
            </a:fld>
            <a:endParaRPr lang="en-US" sz="1400" dirty="0">
              <a:solidFill>
                <a:srgbClr val="000000"/>
              </a:solidFill>
            </a:endParaRPr>
          </a:p>
        </p:txBody>
      </p:sp>
      <p:sp>
        <p:nvSpPr>
          <p:cNvPr id="51205"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Using Electronic Commerce to Reduce Transaction Costs</a:t>
            </a:r>
          </a:p>
        </p:txBody>
      </p:sp>
      <p:sp>
        <p:nvSpPr>
          <p:cNvPr id="51206" name="Rectangle 3"/>
          <p:cNvSpPr>
            <a:spLocks noGrp="1" noChangeArrowheads="1"/>
          </p:cNvSpPr>
          <p:nvPr>
            <p:ph type="body" idx="4294967295"/>
          </p:nvPr>
        </p:nvSpPr>
        <p:spPr/>
        <p:txBody>
          <a:bodyPr/>
          <a:lstStyle/>
          <a:p>
            <a:r>
              <a:rPr lang="en-US" dirty="0" smtClean="0">
                <a:latin typeface="American Typewriter"/>
                <a:cs typeface="American Typewriter"/>
              </a:rPr>
              <a:t>Electronic commerce</a:t>
            </a:r>
          </a:p>
          <a:p>
            <a:pPr lvl="1"/>
            <a:r>
              <a:rPr lang="en-US" dirty="0" smtClean="0">
                <a:latin typeface="American Typewriter"/>
                <a:cs typeface="American Typewriter"/>
              </a:rPr>
              <a:t>Change vertical integration attractiveness</a:t>
            </a:r>
          </a:p>
          <a:p>
            <a:pPr lvl="1"/>
            <a:r>
              <a:rPr lang="en-US" dirty="0" smtClean="0">
                <a:latin typeface="American Typewriter"/>
                <a:cs typeface="American Typewriter"/>
              </a:rPr>
              <a:t>Change transaction costs’ level and nature</a:t>
            </a:r>
          </a:p>
          <a:p>
            <a:r>
              <a:rPr lang="en-US" dirty="0" smtClean="0">
                <a:latin typeface="American Typewriter"/>
                <a:cs typeface="American Typewriter"/>
              </a:rPr>
              <a:t>Example: employment transaction</a:t>
            </a:r>
          </a:p>
          <a:p>
            <a:pPr lvl="1"/>
            <a:r>
              <a:rPr lang="en-US" dirty="0" smtClean="0">
                <a:latin typeface="American Typewriter"/>
                <a:cs typeface="American Typewriter"/>
              </a:rPr>
              <a:t>Telecommuting</a:t>
            </a:r>
          </a:p>
          <a:p>
            <a:pPr lvl="2"/>
            <a:r>
              <a:rPr lang="en-US" dirty="0" smtClean="0">
                <a:latin typeface="American Typewriter"/>
                <a:cs typeface="American Typewriter"/>
              </a:rPr>
              <a:t>May reduce or eliminate transaction costs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920577-BE7F-49DF-9153-8482D87270CC}" type="slidenum">
              <a:rPr lang="en-US" smtClean="0">
                <a:solidFill>
                  <a:srgbClr val="000000"/>
                </a:solidFill>
              </a:rPr>
              <a:pPr eaLnBrk="1" hangingPunct="1"/>
              <a:t>43</a:t>
            </a:fld>
            <a:endParaRPr lang="en-US" dirty="0" smtClean="0">
              <a:solidFill>
                <a:srgbClr val="000000"/>
              </a:solidFill>
            </a:endParaRPr>
          </a:p>
        </p:txBody>
      </p:sp>
      <p:sp>
        <p:nvSpPr>
          <p:cNvPr id="52228"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C5E28D2-A7F7-423E-9B7B-A4F254B7025C}" type="slidenum">
              <a:rPr lang="en-US" sz="1400">
                <a:solidFill>
                  <a:srgbClr val="000000"/>
                </a:solidFill>
              </a:rPr>
              <a:pPr algn="r" eaLnBrk="1" hangingPunct="1"/>
              <a:t>43</a:t>
            </a:fld>
            <a:endParaRPr lang="en-US" sz="1400" dirty="0">
              <a:solidFill>
                <a:srgbClr val="000000"/>
              </a:solidFill>
            </a:endParaRPr>
          </a:p>
        </p:txBody>
      </p:sp>
      <p:sp>
        <p:nvSpPr>
          <p:cNvPr id="52229"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Network Economic Structures</a:t>
            </a:r>
          </a:p>
        </p:txBody>
      </p:sp>
      <p:sp>
        <p:nvSpPr>
          <p:cNvPr id="52230" name="Rectangle 3"/>
          <p:cNvSpPr>
            <a:spLocks noGrp="1" noChangeArrowheads="1"/>
          </p:cNvSpPr>
          <p:nvPr>
            <p:ph type="body" idx="4294967295"/>
          </p:nvPr>
        </p:nvSpPr>
        <p:spPr/>
        <p:txBody>
          <a:bodyPr/>
          <a:lstStyle/>
          <a:p>
            <a:r>
              <a:rPr lang="en-US" dirty="0" smtClean="0">
                <a:latin typeface="American Typewriter"/>
                <a:cs typeface="American Typewriter"/>
              </a:rPr>
              <a:t>Neither market nor hierarchy</a:t>
            </a:r>
          </a:p>
          <a:p>
            <a:r>
              <a:rPr lang="en-US" b="1" dirty="0" smtClean="0">
                <a:latin typeface="American Typewriter"/>
                <a:cs typeface="American Typewriter"/>
              </a:rPr>
              <a:t>Strategic alliances (strategic partnerships)</a:t>
            </a:r>
            <a:endParaRPr lang="en-US" dirty="0" smtClean="0">
              <a:latin typeface="American Typewriter"/>
              <a:cs typeface="American Typewriter"/>
            </a:endParaRPr>
          </a:p>
          <a:p>
            <a:pPr lvl="1"/>
            <a:r>
              <a:rPr lang="en-US" dirty="0" smtClean="0">
                <a:latin typeface="American Typewriter"/>
                <a:cs typeface="American Typewriter"/>
              </a:rPr>
              <a:t>Coordinate strategies, resources, skill sets</a:t>
            </a:r>
          </a:p>
          <a:p>
            <a:pPr lvl="1"/>
            <a:r>
              <a:rPr lang="en-US" dirty="0" smtClean="0">
                <a:latin typeface="American Typewriter"/>
                <a:cs typeface="American Typewriter"/>
              </a:rPr>
              <a:t>Form long-term, stable relationships with other companies and individuals</a:t>
            </a:r>
          </a:p>
          <a:p>
            <a:pPr lvl="2"/>
            <a:r>
              <a:rPr lang="en-US" dirty="0" smtClean="0">
                <a:latin typeface="American Typewriter"/>
                <a:cs typeface="American Typewriter"/>
              </a:rPr>
              <a:t>Based on shared purposes</a:t>
            </a:r>
          </a:p>
          <a:p>
            <a:r>
              <a:rPr lang="en-US" b="1" dirty="0" smtClean="0">
                <a:latin typeface="American Typewriter"/>
                <a:cs typeface="American Typewriter"/>
              </a:rPr>
              <a:t>Strategic partners</a:t>
            </a:r>
          </a:p>
          <a:p>
            <a:pPr lvl="1"/>
            <a:r>
              <a:rPr lang="en-US" dirty="0" smtClean="0">
                <a:latin typeface="American Typewriter"/>
                <a:cs typeface="American Typewriter"/>
              </a:rPr>
              <a:t>Come together for specific project or activity</a:t>
            </a:r>
          </a:p>
          <a:p>
            <a:pPr lvl="1"/>
            <a:r>
              <a:rPr lang="en-US" dirty="0" smtClean="0">
                <a:latin typeface="American Typewriter"/>
                <a:cs typeface="American Typewriter"/>
              </a:rPr>
              <a:t>Form many intercompany teams</a:t>
            </a:r>
          </a:p>
          <a:p>
            <a:pPr lvl="2"/>
            <a:r>
              <a:rPr lang="en-US" dirty="0" smtClean="0">
                <a:latin typeface="American Typewriter"/>
                <a:cs typeface="American Typewriter"/>
              </a:rPr>
              <a:t>Undertake variety of ongoing activities</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06FBBF-6F38-4CE6-AD47-5E4537C51317}" type="slidenum">
              <a:rPr lang="en-US" smtClean="0">
                <a:solidFill>
                  <a:srgbClr val="000000"/>
                </a:solidFill>
              </a:rPr>
              <a:pPr eaLnBrk="1" hangingPunct="1"/>
              <a:t>44</a:t>
            </a:fld>
            <a:endParaRPr lang="en-US" dirty="0" smtClean="0">
              <a:solidFill>
                <a:srgbClr val="000000"/>
              </a:solidFill>
            </a:endParaRPr>
          </a:p>
        </p:txBody>
      </p:sp>
      <p:sp>
        <p:nvSpPr>
          <p:cNvPr id="53252"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9593628-0278-4781-87B7-ACD9DB6C1B65}" type="slidenum">
              <a:rPr lang="en-US" sz="1400">
                <a:solidFill>
                  <a:srgbClr val="000000"/>
                </a:solidFill>
              </a:rPr>
              <a:pPr algn="r" eaLnBrk="1" hangingPunct="1"/>
              <a:t>44</a:t>
            </a:fld>
            <a:endParaRPr lang="en-US" sz="1400" dirty="0">
              <a:solidFill>
                <a:srgbClr val="000000"/>
              </a:solidFill>
            </a:endParaRPr>
          </a:p>
        </p:txBody>
      </p:sp>
      <p:sp>
        <p:nvSpPr>
          <p:cNvPr id="53253"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Network Economic Structures (cont’d.)</a:t>
            </a:r>
          </a:p>
        </p:txBody>
      </p:sp>
      <p:sp>
        <p:nvSpPr>
          <p:cNvPr id="53254" name="Rectangle 3"/>
          <p:cNvSpPr>
            <a:spLocks noGrp="1" noChangeArrowheads="1"/>
          </p:cNvSpPr>
          <p:nvPr>
            <p:ph type="body" idx="4294967295"/>
          </p:nvPr>
        </p:nvSpPr>
        <p:spPr/>
        <p:txBody>
          <a:bodyPr/>
          <a:lstStyle/>
          <a:p>
            <a:pPr>
              <a:lnSpc>
                <a:spcPct val="90000"/>
              </a:lnSpc>
            </a:pPr>
            <a:r>
              <a:rPr lang="en-US" dirty="0" smtClean="0"/>
              <a:t> </a:t>
            </a:r>
            <a:r>
              <a:rPr lang="en-US" dirty="0" smtClean="0">
                <a:latin typeface="American Typewriter"/>
                <a:cs typeface="American Typewriter"/>
              </a:rPr>
              <a:t>Network organizations</a:t>
            </a:r>
          </a:p>
          <a:p>
            <a:pPr lvl="1">
              <a:lnSpc>
                <a:spcPct val="90000"/>
              </a:lnSpc>
            </a:pPr>
            <a:r>
              <a:rPr lang="en-US" dirty="0" smtClean="0">
                <a:latin typeface="American Typewriter"/>
                <a:cs typeface="American Typewriter"/>
              </a:rPr>
              <a:t>Well suited to information-intensive technology industries</a:t>
            </a:r>
          </a:p>
          <a:p>
            <a:pPr lvl="1">
              <a:lnSpc>
                <a:spcPct val="90000"/>
              </a:lnSpc>
            </a:pPr>
            <a:r>
              <a:rPr lang="en-US" dirty="0" smtClean="0">
                <a:latin typeface="American Typewriter"/>
                <a:cs typeface="American Typewriter"/>
              </a:rPr>
              <a:t>Sweater example</a:t>
            </a:r>
          </a:p>
          <a:p>
            <a:pPr lvl="2">
              <a:lnSpc>
                <a:spcPct val="90000"/>
              </a:lnSpc>
            </a:pPr>
            <a:r>
              <a:rPr lang="en-US" dirty="0" smtClean="0">
                <a:latin typeface="American Typewriter"/>
                <a:cs typeface="American Typewriter"/>
              </a:rPr>
              <a:t>Knitters organize into networks of smaller organizations</a:t>
            </a:r>
          </a:p>
          <a:p>
            <a:pPr lvl="2">
              <a:lnSpc>
                <a:spcPct val="90000"/>
              </a:lnSpc>
            </a:pPr>
            <a:r>
              <a:rPr lang="en-US" dirty="0" smtClean="0">
                <a:latin typeface="American Typewriter"/>
                <a:cs typeface="American Typewriter"/>
              </a:rPr>
              <a:t>Specialize in styles or designs</a:t>
            </a:r>
          </a:p>
          <a:p>
            <a:pPr lvl="1">
              <a:lnSpc>
                <a:spcPct val="90000"/>
              </a:lnSpc>
            </a:pPr>
            <a:r>
              <a:rPr lang="en-US" dirty="0" smtClean="0">
                <a:latin typeface="American Typewriter"/>
                <a:cs typeface="American Typewriter"/>
              </a:rPr>
              <a:t>Electronic commerce makes such networks easier to construct and maintain</a:t>
            </a:r>
          </a:p>
          <a:p>
            <a:pPr lvl="2">
              <a:lnSpc>
                <a:spcPct val="90000"/>
              </a:lnSpc>
            </a:pPr>
            <a:r>
              <a:rPr lang="en-US" dirty="0" smtClean="0">
                <a:latin typeface="American Typewriter"/>
                <a:cs typeface="American Typewriter"/>
              </a:rPr>
              <a:t>Will be predominant in the near future</a:t>
            </a:r>
          </a:p>
          <a:p>
            <a:pPr lvl="1">
              <a:lnSpc>
                <a:spcPct val="90000"/>
              </a:lnSpc>
            </a:pPr>
            <a:r>
              <a:rPr lang="en-US" dirty="0" smtClean="0">
                <a:latin typeface="American Typewriter"/>
                <a:cs typeface="American Typewriter"/>
              </a:rPr>
              <a:t>Manuel Castells predicts economic networks will become the organizing structure for all social interactions</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ACB9FA-424C-40E5-9191-D0FF1CE9294D}" type="slidenum">
              <a:rPr lang="en-US" smtClean="0">
                <a:solidFill>
                  <a:srgbClr val="000000"/>
                </a:solidFill>
              </a:rPr>
              <a:pPr eaLnBrk="1" hangingPunct="1"/>
              <a:t>45</a:t>
            </a:fld>
            <a:endParaRPr lang="en-US" dirty="0" smtClean="0">
              <a:solidFill>
                <a:srgbClr val="000000"/>
              </a:solidFill>
            </a:endParaRPr>
          </a:p>
        </p:txBody>
      </p:sp>
      <p:sp>
        <p:nvSpPr>
          <p:cNvPr id="55300"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3700563-1343-49AC-B0FF-55855D353E39}" type="slidenum">
              <a:rPr lang="en-US" sz="1400">
                <a:solidFill>
                  <a:srgbClr val="000000"/>
                </a:solidFill>
              </a:rPr>
              <a:pPr algn="r" eaLnBrk="1" hangingPunct="1"/>
              <a:t>45</a:t>
            </a:fld>
            <a:endParaRPr lang="en-US" sz="1400" dirty="0">
              <a:solidFill>
                <a:srgbClr val="000000"/>
              </a:solidFill>
            </a:endParaRPr>
          </a:p>
        </p:txBody>
      </p:sp>
      <p:sp>
        <p:nvSpPr>
          <p:cNvPr id="55301"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Network Effects</a:t>
            </a:r>
          </a:p>
        </p:txBody>
      </p:sp>
      <p:sp>
        <p:nvSpPr>
          <p:cNvPr id="55302" name="Rectangle 3"/>
          <p:cNvSpPr>
            <a:spLocks noGrp="1" noChangeArrowheads="1"/>
          </p:cNvSpPr>
          <p:nvPr>
            <p:ph type="body" idx="4294967295"/>
          </p:nvPr>
        </p:nvSpPr>
        <p:spPr>
          <a:xfrm>
            <a:off x="457200" y="1447801"/>
            <a:ext cx="8229600" cy="2971800"/>
          </a:xfrm>
        </p:spPr>
        <p:txBody>
          <a:bodyPr/>
          <a:lstStyle/>
          <a:p>
            <a:r>
              <a:rPr lang="en-US" dirty="0" smtClean="0">
                <a:latin typeface="American Typewriter"/>
                <a:cs typeface="American Typewriter"/>
              </a:rPr>
              <a:t>Activities yield less value as consumption amount increases</a:t>
            </a:r>
          </a:p>
          <a:p>
            <a:pPr lvl="1"/>
            <a:r>
              <a:rPr lang="en-US" b="1" dirty="0" smtClean="0">
                <a:latin typeface="American Typewriter"/>
                <a:cs typeface="American Typewriter"/>
              </a:rPr>
              <a:t>Law of diminishing returns</a:t>
            </a:r>
          </a:p>
          <a:p>
            <a:pPr marL="0" indent="0">
              <a:buNone/>
            </a:pPr>
            <a:r>
              <a:rPr lang="en-US" sz="1600" dirty="0" smtClean="0">
                <a:latin typeface="American Typewriter"/>
                <a:cs typeface="American Typewriter"/>
              </a:rPr>
              <a:t>The </a:t>
            </a:r>
            <a:r>
              <a:rPr lang="en-US" sz="1600" dirty="0">
                <a:latin typeface="American Typewriter"/>
                <a:cs typeface="American Typewriter"/>
              </a:rPr>
              <a:t>law of diminishing returns states that in all productive processes, adding more of one factor of production, while holding all others constant ("ceteris paribus"), will at some point yield lower incremental per-unit returns. The law of diminishing returns does not imply that adding more of a factor will decrease the total production, a condition known as negative returns, though in fact this is common</a:t>
            </a:r>
            <a:endParaRPr lang="en-US" sz="1600" dirty="0" smtClean="0">
              <a:latin typeface="American Typewriter"/>
              <a:cs typeface="American Typewriter"/>
            </a:endParaRPr>
          </a:p>
          <a:p>
            <a:pPr eaLnBrk="1" hangingPunct="1"/>
            <a:r>
              <a:rPr lang="en-US" b="1" dirty="0" smtClean="0">
                <a:latin typeface="American Typewriter"/>
                <a:cs typeface="American Typewriter"/>
              </a:rPr>
              <a:t>Network effect</a:t>
            </a:r>
            <a:endParaRPr lang="en-US" dirty="0" smtClean="0">
              <a:latin typeface="American Typewriter"/>
              <a:cs typeface="American Typewriter"/>
            </a:endParaRPr>
          </a:p>
          <a:p>
            <a:pPr lvl="1"/>
            <a:r>
              <a:rPr lang="en-US" sz="1600" dirty="0" smtClean="0">
                <a:latin typeface="American Typewriter"/>
                <a:cs typeface="American Typewriter"/>
              </a:rPr>
              <a:t>Exception to law of diminishing returns </a:t>
            </a:r>
          </a:p>
          <a:p>
            <a:pPr lvl="2"/>
            <a:r>
              <a:rPr lang="en-US" sz="1600" dirty="0" smtClean="0">
                <a:latin typeface="American Typewriter"/>
                <a:cs typeface="American Typewriter"/>
              </a:rPr>
              <a:t>More people or organizations participate in network</a:t>
            </a:r>
          </a:p>
          <a:p>
            <a:pPr lvl="2"/>
            <a:r>
              <a:rPr lang="en-US" sz="1600" dirty="0" smtClean="0">
                <a:latin typeface="American Typewriter"/>
                <a:cs typeface="American Typewriter"/>
              </a:rPr>
              <a:t>Value of network to each participant increases</a:t>
            </a:r>
          </a:p>
          <a:p>
            <a:pPr lvl="1" eaLnBrk="1" hangingPunct="1"/>
            <a:r>
              <a:rPr lang="en-US" sz="1600" dirty="0" smtClean="0">
                <a:latin typeface="American Typewriter"/>
                <a:cs typeface="American Typewriter"/>
              </a:rPr>
              <a:t>Examples: Landline and mobile phones</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D8FA9F7-D61B-4DB1-A6F6-732593FF9D7D}" type="slidenum">
              <a:rPr lang="en-US" smtClean="0"/>
              <a:pPr>
                <a:defRPr/>
              </a:pPr>
              <a:t>46</a:t>
            </a:fld>
            <a:endParaRPr lang="en-US" dirty="0"/>
          </a:p>
        </p:txBody>
      </p:sp>
      <p:sp>
        <p:nvSpPr>
          <p:cNvPr id="4" name="Rectangle 3"/>
          <p:cNvSpPr/>
          <p:nvPr/>
        </p:nvSpPr>
        <p:spPr>
          <a:xfrm>
            <a:off x="228600" y="304800"/>
            <a:ext cx="6354989" cy="707886"/>
          </a:xfrm>
          <a:prstGeom prst="rect">
            <a:avLst/>
          </a:prstGeom>
        </p:spPr>
        <p:txBody>
          <a:bodyPr wrap="none">
            <a:spAutoFit/>
          </a:bodyPr>
          <a:lstStyle/>
          <a:p>
            <a:r>
              <a:rPr lang="en-US" sz="4000" dirty="0">
                <a:latin typeface="American Typewriter"/>
                <a:cs typeface="American Typewriter"/>
              </a:rPr>
              <a:t>Network Effects (cont’d.)</a:t>
            </a:r>
            <a:endParaRPr lang="en-US" sz="4000" dirty="0"/>
          </a:p>
        </p:txBody>
      </p:sp>
      <p:sp>
        <p:nvSpPr>
          <p:cNvPr id="5" name="Rectangle 4"/>
          <p:cNvSpPr/>
          <p:nvPr/>
        </p:nvSpPr>
        <p:spPr>
          <a:xfrm>
            <a:off x="3429000" y="1066800"/>
            <a:ext cx="4572000" cy="1815882"/>
          </a:xfrm>
          <a:prstGeom prst="rect">
            <a:avLst/>
          </a:prstGeom>
        </p:spPr>
        <p:txBody>
          <a:bodyPr>
            <a:spAutoFit/>
          </a:bodyPr>
          <a:lstStyle/>
          <a:p>
            <a:r>
              <a:rPr lang="en-US" sz="1400" dirty="0">
                <a:latin typeface="American Typewriter"/>
                <a:cs typeface="American Typewriter"/>
              </a:rPr>
              <a:t>In January 2015, </a:t>
            </a:r>
            <a:r>
              <a:rPr lang="en-US" sz="1400" dirty="0" err="1">
                <a:latin typeface="American Typewriter"/>
                <a:cs typeface="American Typewriter"/>
              </a:rPr>
              <a:t>WhatsApp</a:t>
            </a:r>
            <a:r>
              <a:rPr lang="en-US" sz="1400" dirty="0">
                <a:latin typeface="American Typewriter"/>
                <a:cs typeface="American Typewriter"/>
              </a:rPr>
              <a:t> was the most globally popular messaging app with more than 600 million active users.[4] In April 2015, </a:t>
            </a:r>
            <a:r>
              <a:rPr lang="en-US" sz="1400" dirty="0" err="1">
                <a:latin typeface="American Typewriter"/>
                <a:cs typeface="American Typewriter"/>
              </a:rPr>
              <a:t>WhatsApp</a:t>
            </a:r>
            <a:r>
              <a:rPr lang="en-US" sz="1400" dirty="0">
                <a:latin typeface="American Typewriter"/>
                <a:cs typeface="American Typewriter"/>
              </a:rPr>
              <a:t> reached 800 million active users.[5]</a:t>
            </a:r>
          </a:p>
          <a:p>
            <a:endParaRPr lang="en-US" sz="1400" dirty="0">
              <a:latin typeface="American Typewriter"/>
              <a:cs typeface="American Typewriter"/>
            </a:endParaRPr>
          </a:p>
          <a:p>
            <a:r>
              <a:rPr lang="en-US" sz="1400" dirty="0" err="1">
                <a:latin typeface="American Typewriter"/>
                <a:cs typeface="American Typewriter"/>
              </a:rPr>
              <a:t>WhatsApp</a:t>
            </a:r>
            <a:r>
              <a:rPr lang="en-US" sz="1400" dirty="0">
                <a:latin typeface="American Typewriter"/>
                <a:cs typeface="American Typewriter"/>
              </a:rPr>
              <a:t> Inc., based in Mountain View, California, was acquired by Facebook on February 19, 2014, for approximately US$16 billion.</a:t>
            </a:r>
          </a:p>
        </p:txBody>
      </p:sp>
      <p:pic>
        <p:nvPicPr>
          <p:cNvPr id="6" name="Picture 5"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43000"/>
            <a:ext cx="2160005" cy="1346200"/>
          </a:xfrm>
          <a:prstGeom prst="rect">
            <a:avLst/>
          </a:prstGeom>
        </p:spPr>
      </p:pic>
      <p:sp>
        <p:nvSpPr>
          <p:cNvPr id="7" name="Rectangle 6"/>
          <p:cNvSpPr/>
          <p:nvPr/>
        </p:nvSpPr>
        <p:spPr>
          <a:xfrm>
            <a:off x="3429000" y="3505200"/>
            <a:ext cx="4038600" cy="1384995"/>
          </a:xfrm>
          <a:prstGeom prst="rect">
            <a:avLst/>
          </a:prstGeom>
        </p:spPr>
        <p:txBody>
          <a:bodyPr wrap="square">
            <a:spAutoFit/>
          </a:bodyPr>
          <a:lstStyle/>
          <a:p>
            <a:r>
              <a:rPr lang="en-US" sz="1400" dirty="0"/>
              <a:t>According to </a:t>
            </a:r>
            <a:r>
              <a:rPr lang="en-US" sz="1400" dirty="0" err="1"/>
              <a:t>Snapchat</a:t>
            </a:r>
            <a:r>
              <a:rPr lang="en-US" sz="1400" dirty="0"/>
              <a:t> in May 2014, the app's users were sending 700 million photos and videos per day, while </a:t>
            </a:r>
            <a:r>
              <a:rPr lang="en-US" sz="1400" dirty="0" err="1"/>
              <a:t>Snapchat</a:t>
            </a:r>
            <a:r>
              <a:rPr lang="en-US" sz="1400" dirty="0"/>
              <a:t> Stories content was being viewed 500 million times per day. The company has a valuation of $10–$20 billion depending on multiple sources.</a:t>
            </a:r>
          </a:p>
        </p:txBody>
      </p:sp>
      <p:pic>
        <p:nvPicPr>
          <p:cNvPr id="8" name="Picture 7" descr="imgres-1.jpg"/>
          <p:cNvPicPr>
            <a:picLocks noChangeAspect="1"/>
          </p:cNvPicPr>
          <p:nvPr/>
        </p:nvPicPr>
        <p:blipFill>
          <a:blip>
            <a:extLst>
              <a:ext uri="{28A0092B-C50C-407E-A947-70E740481C1C}">
                <a14:useLocalDpi xmlns:a14="http://schemas.microsoft.com/office/drawing/2010/main" val="0"/>
              </a:ext>
            </a:extLst>
          </a:blip>
          <a:stretch>
            <a:fillRect/>
          </a:stretch>
        </p:blipFill>
        <p:spPr>
          <a:xfrm flipH="1">
            <a:off x="1371600" y="3581400"/>
            <a:ext cx="1243424" cy="647700"/>
          </a:xfrm>
          <a:prstGeom prst="rect">
            <a:avLst/>
          </a:prstGeom>
        </p:spPr>
      </p:pic>
      <p:sp>
        <p:nvSpPr>
          <p:cNvPr id="9" name="Rectangle 8"/>
          <p:cNvSpPr/>
          <p:nvPr/>
        </p:nvSpPr>
        <p:spPr>
          <a:xfrm>
            <a:off x="3352800" y="5257800"/>
            <a:ext cx="4572000" cy="830997"/>
          </a:xfrm>
          <a:prstGeom prst="rect">
            <a:avLst/>
          </a:prstGeom>
        </p:spPr>
        <p:txBody>
          <a:bodyPr>
            <a:spAutoFit/>
          </a:bodyPr>
          <a:lstStyle/>
          <a:p>
            <a:r>
              <a:rPr lang="en-US" sz="1200" dirty="0">
                <a:latin typeface="American Typewriter"/>
                <a:cs typeface="American Typewriter"/>
              </a:rPr>
              <a:t>Pandora Internet Radio (also known as Pandora Radio or simply Pandora) is a music streaming and automated music recommendation service powered by the Music Genome Project</a:t>
            </a:r>
          </a:p>
        </p:txBody>
      </p:sp>
      <p:pic>
        <p:nvPicPr>
          <p:cNvPr id="10" name="Picture 9" descr="imgres-2.jpg"/>
          <p:cNvPicPr>
            <a:picLocks noChangeAspect="1"/>
          </p:cNvPicPr>
          <p:nvPr/>
        </p:nvPicPr>
        <p:blipFill>
          <a:blip>
            <a:extLst>
              <a:ext uri="{28A0092B-C50C-407E-A947-70E740481C1C}">
                <a14:useLocalDpi xmlns:a14="http://schemas.microsoft.com/office/drawing/2010/main" val="0"/>
              </a:ext>
            </a:extLst>
          </a:blip>
          <a:stretch>
            <a:fillRect/>
          </a:stretch>
        </p:blipFill>
        <p:spPr>
          <a:xfrm>
            <a:off x="1371600" y="5257800"/>
            <a:ext cx="1016000" cy="965200"/>
          </a:xfrm>
          <a:prstGeom prst="rect">
            <a:avLst/>
          </a:prstGeom>
        </p:spPr>
      </p:pic>
    </p:spTree>
    <p:extLst>
      <p:ext uri="{BB962C8B-B14F-4D97-AF65-F5344CB8AC3E}">
        <p14:creationId xmlns:p14="http://schemas.microsoft.com/office/powerpoint/2010/main" val="67830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0CF8A8-7A20-4D26-B40E-E99D2384CBAE}" type="slidenum">
              <a:rPr lang="en-US" smtClean="0">
                <a:solidFill>
                  <a:srgbClr val="000000"/>
                </a:solidFill>
              </a:rPr>
              <a:pPr eaLnBrk="1" hangingPunct="1"/>
              <a:t>47</a:t>
            </a:fld>
            <a:endParaRPr lang="en-US" dirty="0" smtClean="0">
              <a:solidFill>
                <a:srgbClr val="000000"/>
              </a:solidFill>
            </a:endParaRPr>
          </a:p>
        </p:txBody>
      </p:sp>
      <p:sp>
        <p:nvSpPr>
          <p:cNvPr id="56324"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FFDB9EB-29C5-431C-A3D0-D9C7700C7109}" type="slidenum">
              <a:rPr lang="en-US" sz="1400">
                <a:solidFill>
                  <a:srgbClr val="000000"/>
                </a:solidFill>
              </a:rPr>
              <a:pPr algn="r" eaLnBrk="1" hangingPunct="1"/>
              <a:t>47</a:t>
            </a:fld>
            <a:endParaRPr lang="en-US" sz="1400" dirty="0">
              <a:solidFill>
                <a:srgbClr val="000000"/>
              </a:solidFill>
            </a:endParaRPr>
          </a:p>
        </p:txBody>
      </p:sp>
      <p:sp>
        <p:nvSpPr>
          <p:cNvPr id="56325"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Network Effects (cont’d.)</a:t>
            </a:r>
          </a:p>
        </p:txBody>
      </p:sp>
      <p:sp>
        <p:nvSpPr>
          <p:cNvPr id="56326" name="Rectangle 3"/>
          <p:cNvSpPr>
            <a:spLocks noGrp="1" noChangeArrowheads="1"/>
          </p:cNvSpPr>
          <p:nvPr>
            <p:ph type="body" idx="4294967295"/>
          </p:nvPr>
        </p:nvSpPr>
        <p:spPr/>
        <p:txBody>
          <a:bodyPr/>
          <a:lstStyle/>
          <a:p>
            <a:pPr>
              <a:lnSpc>
                <a:spcPct val="90000"/>
              </a:lnSpc>
            </a:pPr>
            <a:r>
              <a:rPr lang="en-US" dirty="0" smtClean="0">
                <a:latin typeface="American Typewriter"/>
                <a:cs typeface="American Typewriter"/>
              </a:rPr>
              <a:t>E-mail account example</a:t>
            </a:r>
          </a:p>
          <a:p>
            <a:pPr lvl="1">
              <a:lnSpc>
                <a:spcPct val="90000"/>
              </a:lnSpc>
            </a:pPr>
            <a:r>
              <a:rPr lang="en-US" dirty="0" smtClean="0">
                <a:latin typeface="American Typewriter"/>
                <a:cs typeface="American Typewriter"/>
              </a:rPr>
              <a:t>Provides access to network of people with e-mail accounts</a:t>
            </a:r>
          </a:p>
          <a:p>
            <a:pPr lvl="1">
              <a:lnSpc>
                <a:spcPct val="90000"/>
              </a:lnSpc>
            </a:pPr>
            <a:r>
              <a:rPr lang="en-US" dirty="0" smtClean="0">
                <a:latin typeface="American Typewriter"/>
                <a:cs typeface="American Typewriter"/>
              </a:rPr>
              <a:t>If e-mail account is part of smaller network</a:t>
            </a:r>
          </a:p>
          <a:p>
            <a:pPr lvl="2">
              <a:lnSpc>
                <a:spcPct val="90000"/>
              </a:lnSpc>
            </a:pPr>
            <a:r>
              <a:rPr lang="en-US" dirty="0" smtClean="0">
                <a:latin typeface="American Typewriter"/>
                <a:cs typeface="American Typewriter"/>
              </a:rPr>
              <a:t>E-mail generally less valuable</a:t>
            </a:r>
          </a:p>
          <a:p>
            <a:pPr>
              <a:lnSpc>
                <a:spcPct val="90000"/>
              </a:lnSpc>
            </a:pPr>
            <a:r>
              <a:rPr lang="en-US" dirty="0" smtClean="0">
                <a:latin typeface="American Typewriter"/>
                <a:cs typeface="American Typewriter"/>
              </a:rPr>
              <a:t>Internet e-mail accounts</a:t>
            </a:r>
          </a:p>
          <a:p>
            <a:pPr lvl="1">
              <a:lnSpc>
                <a:spcPct val="90000"/>
              </a:lnSpc>
            </a:pPr>
            <a:r>
              <a:rPr lang="en-US" dirty="0" smtClean="0">
                <a:latin typeface="American Typewriter"/>
                <a:cs typeface="American Typewriter"/>
              </a:rPr>
              <a:t>Far more valuable than single-organization e-mail</a:t>
            </a:r>
          </a:p>
          <a:p>
            <a:pPr lvl="2">
              <a:lnSpc>
                <a:spcPct val="90000"/>
              </a:lnSpc>
            </a:pPr>
            <a:r>
              <a:rPr lang="en-US" dirty="0" smtClean="0">
                <a:latin typeface="American Typewriter"/>
                <a:cs typeface="American Typewriter"/>
              </a:rPr>
              <a:t>Due to network effect</a:t>
            </a:r>
          </a:p>
          <a:p>
            <a:pPr>
              <a:lnSpc>
                <a:spcPct val="90000"/>
              </a:lnSpc>
            </a:pPr>
            <a:r>
              <a:rPr lang="en-US" dirty="0" smtClean="0">
                <a:latin typeface="American Typewriter"/>
                <a:cs typeface="American Typewriter"/>
              </a:rPr>
              <a:t>Need way to identify business processes</a:t>
            </a:r>
          </a:p>
          <a:p>
            <a:pPr lvl="1">
              <a:lnSpc>
                <a:spcPct val="90000"/>
              </a:lnSpc>
            </a:pPr>
            <a:r>
              <a:rPr lang="en-US" dirty="0" smtClean="0">
                <a:latin typeface="American Typewriter"/>
                <a:cs typeface="American Typewriter"/>
              </a:rPr>
              <a:t>Evaluate electronic commerce suitability</a:t>
            </a:r>
          </a:p>
          <a:p>
            <a:pPr lvl="2">
              <a:lnSpc>
                <a:spcPct val="90000"/>
              </a:lnSpc>
            </a:pPr>
            <a:r>
              <a:rPr lang="en-US" dirty="0" smtClean="0">
                <a:latin typeface="American Typewriter"/>
                <a:cs typeface="American Typewriter"/>
              </a:rPr>
              <a:t>For each process</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054F19-BEB9-490C-83E3-38B6F5F54DDD}" type="slidenum">
              <a:rPr lang="en-US" smtClean="0">
                <a:solidFill>
                  <a:srgbClr val="000000"/>
                </a:solidFill>
              </a:rPr>
              <a:pPr eaLnBrk="1" hangingPunct="1"/>
              <a:t>48</a:t>
            </a:fld>
            <a:endParaRPr lang="en-US" dirty="0" smtClean="0">
              <a:solidFill>
                <a:srgbClr val="000000"/>
              </a:solidFill>
            </a:endParaRPr>
          </a:p>
        </p:txBody>
      </p:sp>
      <p:sp>
        <p:nvSpPr>
          <p:cNvPr id="57348"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A77141A-F055-4A6A-860A-802FA52BABF0}" type="slidenum">
              <a:rPr lang="en-US" sz="1400">
                <a:solidFill>
                  <a:srgbClr val="000000"/>
                </a:solidFill>
              </a:rPr>
              <a:pPr algn="r" eaLnBrk="1" hangingPunct="1"/>
              <a:t>48</a:t>
            </a:fld>
            <a:endParaRPr lang="en-US" sz="1400" dirty="0">
              <a:solidFill>
                <a:srgbClr val="000000"/>
              </a:solidFill>
            </a:endParaRPr>
          </a:p>
        </p:txBody>
      </p:sp>
      <p:sp>
        <p:nvSpPr>
          <p:cNvPr id="57349"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Identifying Electronic Commerce Opportunities</a:t>
            </a:r>
          </a:p>
        </p:txBody>
      </p:sp>
      <p:sp>
        <p:nvSpPr>
          <p:cNvPr id="57350" name="Rectangle 3"/>
          <p:cNvSpPr>
            <a:spLocks noGrp="1" noChangeArrowheads="1"/>
          </p:cNvSpPr>
          <p:nvPr>
            <p:ph type="body" idx="4294967295"/>
          </p:nvPr>
        </p:nvSpPr>
        <p:spPr/>
        <p:txBody>
          <a:bodyPr/>
          <a:lstStyle/>
          <a:p>
            <a:pPr>
              <a:lnSpc>
                <a:spcPct val="90000"/>
              </a:lnSpc>
            </a:pPr>
            <a:r>
              <a:rPr lang="en-US" dirty="0" smtClean="0">
                <a:latin typeface="American Typewriter"/>
                <a:cs typeface="American Typewriter"/>
              </a:rPr>
              <a:t>Focus on specific business processes</a:t>
            </a:r>
          </a:p>
          <a:p>
            <a:pPr>
              <a:lnSpc>
                <a:spcPct val="90000"/>
              </a:lnSpc>
            </a:pPr>
            <a:r>
              <a:rPr lang="en-US" dirty="0" smtClean="0">
                <a:latin typeface="American Typewriter"/>
                <a:cs typeface="American Typewriter"/>
              </a:rPr>
              <a:t>Break business down</a:t>
            </a:r>
          </a:p>
          <a:p>
            <a:pPr lvl="1">
              <a:lnSpc>
                <a:spcPct val="90000"/>
              </a:lnSpc>
            </a:pPr>
            <a:r>
              <a:rPr lang="en-US" dirty="0" smtClean="0">
                <a:latin typeface="American Typewriter"/>
                <a:cs typeface="American Typewriter"/>
              </a:rPr>
              <a:t>Series of value-adding activities</a:t>
            </a:r>
          </a:p>
          <a:p>
            <a:pPr lvl="2">
              <a:lnSpc>
                <a:spcPct val="90000"/>
              </a:lnSpc>
            </a:pPr>
            <a:r>
              <a:rPr lang="en-US" dirty="0" smtClean="0">
                <a:latin typeface="American Typewriter"/>
                <a:cs typeface="American Typewriter"/>
              </a:rPr>
              <a:t>Combine to generate profits, meet firm’s goal</a:t>
            </a:r>
          </a:p>
          <a:p>
            <a:pPr>
              <a:lnSpc>
                <a:spcPct val="90000"/>
              </a:lnSpc>
            </a:pPr>
            <a:r>
              <a:rPr lang="en-US" dirty="0" smtClean="0">
                <a:latin typeface="American Typewriter"/>
                <a:cs typeface="American Typewriter"/>
              </a:rPr>
              <a:t>Commerce conducted by firms of all sizes</a:t>
            </a:r>
          </a:p>
          <a:p>
            <a:pPr>
              <a:lnSpc>
                <a:spcPct val="90000"/>
              </a:lnSpc>
            </a:pPr>
            <a:r>
              <a:rPr lang="en-US" dirty="0" smtClean="0">
                <a:latin typeface="American Typewriter"/>
                <a:cs typeface="American Typewriter"/>
              </a:rPr>
              <a:t>Firm</a:t>
            </a:r>
          </a:p>
          <a:p>
            <a:pPr lvl="1">
              <a:lnSpc>
                <a:spcPct val="90000"/>
              </a:lnSpc>
            </a:pPr>
            <a:r>
              <a:rPr lang="en-US" dirty="0" smtClean="0">
                <a:latin typeface="American Typewriter"/>
                <a:cs typeface="American Typewriter"/>
              </a:rPr>
              <a:t>Multiple business units owned by a common set of shareholders or company </a:t>
            </a:r>
          </a:p>
          <a:p>
            <a:pPr>
              <a:lnSpc>
                <a:spcPct val="90000"/>
              </a:lnSpc>
            </a:pPr>
            <a:r>
              <a:rPr lang="en-US" b="1" dirty="0" smtClean="0">
                <a:latin typeface="American Typewriter"/>
                <a:cs typeface="American Typewriter"/>
              </a:rPr>
              <a:t>Industry</a:t>
            </a:r>
          </a:p>
          <a:p>
            <a:pPr lvl="1">
              <a:lnSpc>
                <a:spcPct val="90000"/>
              </a:lnSpc>
            </a:pPr>
            <a:r>
              <a:rPr lang="en-US" dirty="0" smtClean="0">
                <a:latin typeface="American Typewriter"/>
                <a:cs typeface="American Typewriter"/>
              </a:rPr>
              <a:t>Multiple firms selling similar products to similar customers</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080FB1-632C-4019-8B6F-D02B32ED2018}" type="slidenum">
              <a:rPr lang="en-US" smtClean="0">
                <a:solidFill>
                  <a:srgbClr val="000000"/>
                </a:solidFill>
              </a:rPr>
              <a:pPr eaLnBrk="1" hangingPunct="1"/>
              <a:t>49</a:t>
            </a:fld>
            <a:endParaRPr lang="en-US" dirty="0" smtClean="0">
              <a:solidFill>
                <a:srgbClr val="000000"/>
              </a:solidFill>
            </a:endParaRPr>
          </a:p>
        </p:txBody>
      </p:sp>
      <p:sp>
        <p:nvSpPr>
          <p:cNvPr id="58372" name="Rectangle 2"/>
          <p:cNvSpPr>
            <a:spLocks noGrp="1" noChangeArrowheads="1"/>
          </p:cNvSpPr>
          <p:nvPr>
            <p:ph type="title"/>
          </p:nvPr>
        </p:nvSpPr>
        <p:spPr/>
        <p:txBody>
          <a:bodyPr/>
          <a:lstStyle/>
          <a:p>
            <a:r>
              <a:rPr lang="en-US" dirty="0" smtClean="0">
                <a:latin typeface="American Typewriter"/>
                <a:cs typeface="American Typewriter"/>
              </a:rPr>
              <a:t>Strategic Business Unit Value Chains</a:t>
            </a:r>
          </a:p>
        </p:txBody>
      </p:sp>
      <p:sp>
        <p:nvSpPr>
          <p:cNvPr id="58373" name="Rectangle 3"/>
          <p:cNvSpPr>
            <a:spLocks noGrp="1" noChangeArrowheads="1"/>
          </p:cNvSpPr>
          <p:nvPr>
            <p:ph type="body" idx="1"/>
          </p:nvPr>
        </p:nvSpPr>
        <p:spPr/>
        <p:txBody>
          <a:bodyPr/>
          <a:lstStyle/>
          <a:p>
            <a:r>
              <a:rPr lang="en-US" b="1" dirty="0" smtClean="0">
                <a:latin typeface="American Typewriter"/>
                <a:cs typeface="American Typewriter"/>
              </a:rPr>
              <a:t>Value chain</a:t>
            </a:r>
          </a:p>
          <a:p>
            <a:pPr lvl="1"/>
            <a:r>
              <a:rPr lang="en-US" dirty="0" smtClean="0">
                <a:latin typeface="American Typewriter"/>
                <a:cs typeface="American Typewriter"/>
              </a:rPr>
              <a:t>Organizing strategic business unit activities to design, produce, promote, market, deliver, and support the products or services</a:t>
            </a:r>
          </a:p>
          <a:p>
            <a:pPr lvl="1"/>
            <a:r>
              <a:rPr lang="en-US" dirty="0" smtClean="0">
                <a:latin typeface="American Typewriter"/>
                <a:cs typeface="American Typewriter"/>
              </a:rPr>
              <a:t>Michael Porter includes </a:t>
            </a:r>
            <a:r>
              <a:rPr lang="en-US" b="1" dirty="0" smtClean="0">
                <a:latin typeface="American Typewriter"/>
                <a:cs typeface="American Typewriter"/>
              </a:rPr>
              <a:t>supporting activities</a:t>
            </a:r>
          </a:p>
          <a:p>
            <a:pPr lvl="2"/>
            <a:r>
              <a:rPr lang="en-US" dirty="0" smtClean="0">
                <a:latin typeface="American Typewriter"/>
                <a:cs typeface="American Typewriter"/>
              </a:rPr>
              <a:t>Human resource management and purchasing</a:t>
            </a:r>
          </a:p>
          <a:p>
            <a:r>
              <a:rPr lang="en-US" dirty="0" smtClean="0">
                <a:latin typeface="American Typewriter"/>
                <a:cs typeface="American Typewriter"/>
              </a:rPr>
              <a:t>Strategic business unit </a:t>
            </a:r>
            <a:r>
              <a:rPr lang="en-US" b="1" dirty="0" smtClean="0">
                <a:latin typeface="American Typewriter"/>
                <a:cs typeface="American Typewriter"/>
              </a:rPr>
              <a:t>primary activities</a:t>
            </a:r>
          </a:p>
          <a:p>
            <a:pPr lvl="1"/>
            <a:r>
              <a:rPr lang="en-US" dirty="0" smtClean="0">
                <a:latin typeface="American Typewriter"/>
                <a:cs typeface="American Typewriter"/>
              </a:rPr>
              <a:t>Identify customers, design, purchase materials and supplies, manufacture product or create service, market and sell, deliver, provide after-sale service and support</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F9979769-C15F-4E1D-ACE7-1BB2F7FED1FB}" type="slidenum">
              <a:rPr lang="en-US" smtClean="0"/>
              <a:pPr>
                <a:defRPr/>
              </a:pPr>
              <a:t>5</a:t>
            </a:fld>
            <a:endParaRPr lang="en-US" dirty="0"/>
          </a:p>
        </p:txBody>
      </p:sp>
      <p:pic>
        <p:nvPicPr>
          <p:cNvPr id="4" name="Picture 3" descr="men_shopping-14237904894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1"/>
            <a:ext cx="8991600" cy="6852520"/>
          </a:xfrm>
          <a:prstGeom prst="rect">
            <a:avLst/>
          </a:prstGeom>
        </p:spPr>
      </p:pic>
    </p:spTree>
    <p:extLst>
      <p:ext uri="{BB962C8B-B14F-4D97-AF65-F5344CB8AC3E}">
        <p14:creationId xmlns:p14="http://schemas.microsoft.com/office/powerpoint/2010/main" val="351175136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3FA61C-6CDF-4FAE-8D5E-118EF33C2E9C}" type="slidenum">
              <a:rPr lang="en-US" smtClean="0">
                <a:solidFill>
                  <a:srgbClr val="000000"/>
                </a:solidFill>
              </a:rPr>
              <a:pPr eaLnBrk="1" hangingPunct="1"/>
              <a:t>50</a:t>
            </a:fld>
            <a:endParaRPr lang="en-US" dirty="0" smtClean="0">
              <a:solidFill>
                <a:srgbClr val="000000"/>
              </a:solidFill>
            </a:endParaRPr>
          </a:p>
        </p:txBody>
      </p:sp>
      <p:sp>
        <p:nvSpPr>
          <p:cNvPr id="59396" name="Rectangle 2"/>
          <p:cNvSpPr>
            <a:spLocks noGrp="1" noChangeArrowheads="1"/>
          </p:cNvSpPr>
          <p:nvPr>
            <p:ph type="title"/>
          </p:nvPr>
        </p:nvSpPr>
        <p:spPr/>
        <p:txBody>
          <a:bodyPr/>
          <a:lstStyle/>
          <a:p>
            <a:r>
              <a:rPr lang="en-US" dirty="0" smtClean="0">
                <a:latin typeface="American Typewriter"/>
                <a:cs typeface="American Typewriter"/>
              </a:rPr>
              <a:t>Strategic Business Unit Value Chains (cont’d.)</a:t>
            </a:r>
          </a:p>
        </p:txBody>
      </p:sp>
      <p:sp>
        <p:nvSpPr>
          <p:cNvPr id="59397" name="Rectangle 3"/>
          <p:cNvSpPr>
            <a:spLocks noGrp="1" noChangeArrowheads="1"/>
          </p:cNvSpPr>
          <p:nvPr>
            <p:ph type="body" idx="1"/>
          </p:nvPr>
        </p:nvSpPr>
        <p:spPr/>
        <p:txBody>
          <a:bodyPr/>
          <a:lstStyle/>
          <a:p>
            <a:r>
              <a:rPr lang="en-US" dirty="0" smtClean="0">
                <a:latin typeface="American Typewriter"/>
                <a:cs typeface="American Typewriter"/>
              </a:rPr>
              <a:t>Strategic business unit </a:t>
            </a:r>
            <a:r>
              <a:rPr lang="en-US" b="1" dirty="0" smtClean="0">
                <a:latin typeface="American Typewriter"/>
                <a:cs typeface="American Typewriter"/>
              </a:rPr>
              <a:t>primary activities</a:t>
            </a:r>
            <a:r>
              <a:rPr lang="en-US" dirty="0" smtClean="0">
                <a:latin typeface="American Typewriter"/>
                <a:cs typeface="American Typewriter"/>
              </a:rPr>
              <a:t> (cont’d.)</a:t>
            </a:r>
          </a:p>
          <a:p>
            <a:pPr lvl="1"/>
            <a:r>
              <a:rPr lang="en-US" dirty="0" smtClean="0">
                <a:latin typeface="American Typewriter"/>
                <a:cs typeface="American Typewriter"/>
              </a:rPr>
              <a:t>Importance depends on:</a:t>
            </a:r>
          </a:p>
          <a:p>
            <a:pPr lvl="2"/>
            <a:r>
              <a:rPr lang="en-US" dirty="0" smtClean="0">
                <a:latin typeface="American Typewriter"/>
                <a:cs typeface="American Typewriter"/>
              </a:rPr>
              <a:t>Product or service business unit provides</a:t>
            </a:r>
          </a:p>
          <a:p>
            <a:pPr lvl="2"/>
            <a:r>
              <a:rPr lang="en-US" dirty="0" smtClean="0">
                <a:latin typeface="American Typewriter"/>
                <a:cs typeface="American Typewriter"/>
              </a:rPr>
              <a:t>Customers </a:t>
            </a:r>
          </a:p>
          <a:p>
            <a:r>
              <a:rPr lang="en-US" dirty="0" smtClean="0">
                <a:latin typeface="American Typewriter"/>
                <a:cs typeface="American Typewriter"/>
              </a:rPr>
              <a:t>Central corporate organization support activities</a:t>
            </a:r>
          </a:p>
          <a:p>
            <a:pPr lvl="1"/>
            <a:r>
              <a:rPr lang="en-US" dirty="0" smtClean="0">
                <a:latin typeface="American Typewriter"/>
                <a:cs typeface="American Typewriter"/>
              </a:rPr>
              <a:t>Finance and administration</a:t>
            </a:r>
          </a:p>
          <a:p>
            <a:pPr lvl="1"/>
            <a:r>
              <a:rPr lang="en-US" dirty="0" smtClean="0">
                <a:latin typeface="American Typewriter"/>
                <a:cs typeface="American Typewriter"/>
              </a:rPr>
              <a:t>Human resource</a:t>
            </a:r>
          </a:p>
          <a:p>
            <a:pPr lvl="1"/>
            <a:r>
              <a:rPr lang="en-US" dirty="0" smtClean="0">
                <a:latin typeface="American Typewriter"/>
                <a:cs typeface="American Typewriter"/>
              </a:rPr>
              <a:t>Technology development</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7B7DCF-ECAB-46A5-8180-5E543ED4A393}" type="slidenum">
              <a:rPr lang="en-US" smtClean="0">
                <a:solidFill>
                  <a:srgbClr val="000000"/>
                </a:solidFill>
              </a:rPr>
              <a:pPr eaLnBrk="1" hangingPunct="1"/>
              <a:t>51</a:t>
            </a:fld>
            <a:endParaRPr lang="en-US" dirty="0" smtClean="0">
              <a:solidFill>
                <a:srgbClr val="000000"/>
              </a:solidFill>
            </a:endParaRPr>
          </a:p>
        </p:txBody>
      </p:sp>
      <p:sp>
        <p:nvSpPr>
          <p:cNvPr id="61444" name="Rectangle 2"/>
          <p:cNvSpPr>
            <a:spLocks noGrp="1" noChangeArrowheads="1"/>
          </p:cNvSpPr>
          <p:nvPr>
            <p:ph type="title"/>
          </p:nvPr>
        </p:nvSpPr>
        <p:spPr/>
        <p:txBody>
          <a:bodyPr/>
          <a:lstStyle/>
          <a:p>
            <a:r>
              <a:rPr lang="en-US" dirty="0" smtClean="0">
                <a:latin typeface="American Typewriter"/>
                <a:cs typeface="American Typewriter"/>
              </a:rPr>
              <a:t>Industry Value Chains</a:t>
            </a:r>
          </a:p>
        </p:txBody>
      </p:sp>
      <p:sp>
        <p:nvSpPr>
          <p:cNvPr id="61445" name="Rectangle 3"/>
          <p:cNvSpPr>
            <a:spLocks noGrp="1" noChangeArrowheads="1"/>
          </p:cNvSpPr>
          <p:nvPr>
            <p:ph type="body" idx="1"/>
          </p:nvPr>
        </p:nvSpPr>
        <p:spPr/>
        <p:txBody>
          <a:bodyPr/>
          <a:lstStyle/>
          <a:p>
            <a:pPr>
              <a:lnSpc>
                <a:spcPct val="90000"/>
              </a:lnSpc>
            </a:pPr>
            <a:r>
              <a:rPr lang="en-US" dirty="0" smtClean="0">
                <a:latin typeface="American Typewriter"/>
                <a:cs typeface="American Typewriter"/>
              </a:rPr>
              <a:t>Examine where strategic business unit fits within industry</a:t>
            </a:r>
          </a:p>
          <a:p>
            <a:pPr>
              <a:lnSpc>
                <a:spcPct val="90000"/>
              </a:lnSpc>
            </a:pPr>
            <a:r>
              <a:rPr lang="en-US" dirty="0" smtClean="0">
                <a:latin typeface="American Typewriter"/>
                <a:cs typeface="American Typewriter"/>
              </a:rPr>
              <a:t>Porter’s </a:t>
            </a:r>
            <a:r>
              <a:rPr lang="en-US" b="1" dirty="0" smtClean="0">
                <a:latin typeface="American Typewriter"/>
                <a:cs typeface="American Typewriter"/>
              </a:rPr>
              <a:t>value system</a:t>
            </a:r>
          </a:p>
          <a:p>
            <a:pPr lvl="1">
              <a:lnSpc>
                <a:spcPct val="90000"/>
              </a:lnSpc>
            </a:pPr>
            <a:r>
              <a:rPr lang="en-US" dirty="0" smtClean="0">
                <a:latin typeface="American Typewriter"/>
                <a:cs typeface="American Typewriter"/>
              </a:rPr>
              <a:t>Describes larger activities stream into which particular business unit’s value chain is embedded</a:t>
            </a:r>
          </a:p>
          <a:p>
            <a:pPr lvl="1">
              <a:lnSpc>
                <a:spcPct val="90000"/>
              </a:lnSpc>
            </a:pPr>
            <a:r>
              <a:rPr lang="en-US" b="1" dirty="0" smtClean="0">
                <a:latin typeface="American Typewriter"/>
                <a:cs typeface="American Typewriter"/>
              </a:rPr>
              <a:t>Industry value chain </a:t>
            </a:r>
            <a:r>
              <a:rPr lang="en-US" dirty="0" smtClean="0">
                <a:latin typeface="American Typewriter"/>
                <a:cs typeface="American Typewriter"/>
              </a:rPr>
              <a:t>refers to value systems</a:t>
            </a:r>
          </a:p>
          <a:p>
            <a:pPr>
              <a:lnSpc>
                <a:spcPct val="90000"/>
              </a:lnSpc>
            </a:pPr>
            <a:r>
              <a:rPr lang="en-US" dirty="0" smtClean="0">
                <a:latin typeface="American Typewriter"/>
                <a:cs typeface="American Typewriter"/>
              </a:rPr>
              <a:t>Delivery of product to customer</a:t>
            </a:r>
          </a:p>
          <a:p>
            <a:pPr lvl="1">
              <a:lnSpc>
                <a:spcPct val="90000"/>
              </a:lnSpc>
            </a:pPr>
            <a:r>
              <a:rPr lang="en-US" dirty="0" smtClean="0">
                <a:latin typeface="American Typewriter"/>
                <a:cs typeface="American Typewriter"/>
              </a:rPr>
              <a:t>Use as purchased materials in its value chain</a:t>
            </a:r>
          </a:p>
          <a:p>
            <a:pPr>
              <a:lnSpc>
                <a:spcPct val="90000"/>
              </a:lnSpc>
            </a:pPr>
            <a:r>
              <a:rPr lang="en-US" dirty="0" smtClean="0">
                <a:latin typeface="American Typewriter"/>
                <a:cs typeface="American Typewriter"/>
              </a:rPr>
              <a:t>Awareness of businesses value chain activities</a:t>
            </a:r>
          </a:p>
          <a:p>
            <a:pPr lvl="1">
              <a:lnSpc>
                <a:spcPct val="90000"/>
              </a:lnSpc>
            </a:pPr>
            <a:r>
              <a:rPr lang="en-US" dirty="0" smtClean="0">
                <a:latin typeface="American Typewriter"/>
                <a:cs typeface="American Typewriter"/>
              </a:rPr>
              <a:t>Allows identification of new opportunities</a:t>
            </a:r>
          </a:p>
          <a:p>
            <a:pPr lvl="1">
              <a:lnSpc>
                <a:spcPct val="90000"/>
              </a:lnSpc>
            </a:pPr>
            <a:r>
              <a:rPr lang="en-US" dirty="0" smtClean="0">
                <a:latin typeface="American Typewriter"/>
                <a:cs typeface="American Typewriter"/>
              </a:rPr>
              <a:t>Useful way to think about general business strategy</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6D0F82-B530-4646-84B3-B861599D2E77}" type="slidenum">
              <a:rPr lang="en-US" smtClean="0">
                <a:solidFill>
                  <a:srgbClr val="000000"/>
                </a:solidFill>
              </a:rPr>
              <a:pPr eaLnBrk="1" hangingPunct="1"/>
              <a:t>52</a:t>
            </a:fld>
            <a:endParaRPr lang="en-US" dirty="0" smtClean="0">
              <a:solidFill>
                <a:srgbClr val="000000"/>
              </a:solidFill>
            </a:endParaRPr>
          </a:p>
        </p:txBody>
      </p:sp>
      <p:pic>
        <p:nvPicPr>
          <p:cNvPr id="62468" name="Picture 1"/>
          <p:cNvPicPr>
            <a:picLocks noChangeAspect="1"/>
          </p:cNvPicPr>
          <p:nvPr/>
        </p:nvPicPr>
        <p:blipFill>
          <a:blip r:embed="rId3" cstate="print">
            <a:extLst>
              <a:ext uri="{28A0092B-C50C-407E-A947-70E740481C1C}">
                <a14:useLocalDpi xmlns:a14="http://schemas.microsoft.com/office/drawing/2010/main" val="0"/>
              </a:ext>
            </a:extLst>
          </a:blip>
          <a:srcRect b="3206"/>
          <a:stretch>
            <a:fillRect/>
          </a:stretch>
        </p:blipFill>
        <p:spPr bwMode="auto">
          <a:xfrm>
            <a:off x="1371600" y="30163"/>
            <a:ext cx="3276600"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p:cNvSpPr>
            <a:spLocks noChangeArrowheads="1"/>
          </p:cNvSpPr>
          <p:nvPr/>
        </p:nvSpPr>
        <p:spPr bwMode="auto">
          <a:xfrm>
            <a:off x="4114800" y="5470525"/>
            <a:ext cx="3762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t>FIGURE 1-10</a:t>
            </a:r>
            <a:r>
              <a:rPr lang="en-US" dirty="0"/>
              <a:t> Industry value chain </a:t>
            </a:r>
            <a:br>
              <a:rPr lang="en-US" dirty="0"/>
            </a:br>
            <a:r>
              <a:rPr lang="en-US" dirty="0"/>
              <a:t>for a strategic business unit</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D8FA9F7-D61B-4DB1-A6F6-732593FF9D7D}" type="slidenum">
              <a:rPr lang="en-US" smtClean="0"/>
              <a:pPr>
                <a:defRPr/>
              </a:pPr>
              <a:t>53</a:t>
            </a:fld>
            <a:endParaRPr lang="en-US" dirty="0"/>
          </a:p>
        </p:txBody>
      </p:sp>
      <p:sp>
        <p:nvSpPr>
          <p:cNvPr id="4" name="Rectangle 3"/>
          <p:cNvSpPr/>
          <p:nvPr/>
        </p:nvSpPr>
        <p:spPr>
          <a:xfrm>
            <a:off x="152400" y="2133600"/>
            <a:ext cx="4114800" cy="23083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err="1">
                <a:solidFill>
                  <a:schemeClr val="tx1"/>
                </a:solidFill>
                <a:latin typeface="American Typewriter"/>
                <a:cs typeface="American Typewriter"/>
              </a:rPr>
              <a:t>Thrillist</a:t>
            </a:r>
            <a:r>
              <a:rPr lang="en-US" dirty="0">
                <a:solidFill>
                  <a:schemeClr val="tx1"/>
                </a:solidFill>
                <a:latin typeface="American Typewriter"/>
                <a:cs typeface="American Typewriter"/>
              </a:rPr>
              <a:t> Media Group is a digital media company consisting of three brands: food, drink and travel property </a:t>
            </a:r>
            <a:r>
              <a:rPr lang="en-US" dirty="0" err="1">
                <a:solidFill>
                  <a:schemeClr val="tx1"/>
                </a:solidFill>
                <a:latin typeface="American Typewriter"/>
                <a:cs typeface="American Typewriter"/>
              </a:rPr>
              <a:t>Thrillist</a:t>
            </a:r>
            <a:r>
              <a:rPr lang="en-US" dirty="0">
                <a:solidFill>
                  <a:schemeClr val="tx1"/>
                </a:solidFill>
                <a:latin typeface="American Typewriter"/>
                <a:cs typeface="American Typewriter"/>
              </a:rPr>
              <a:t>; technology and lifestyle site </a:t>
            </a:r>
            <a:r>
              <a:rPr lang="en-US" dirty="0" err="1">
                <a:solidFill>
                  <a:schemeClr val="tx1"/>
                </a:solidFill>
                <a:latin typeface="American Typewriter"/>
                <a:cs typeface="American Typewriter"/>
              </a:rPr>
              <a:t>Supercompressor</a:t>
            </a:r>
            <a:r>
              <a:rPr lang="en-US" dirty="0">
                <a:solidFill>
                  <a:schemeClr val="tx1"/>
                </a:solidFill>
                <a:latin typeface="American Typewriter"/>
                <a:cs typeface="American Typewriter"/>
              </a:rPr>
              <a:t>; and fashion site </a:t>
            </a:r>
            <a:r>
              <a:rPr lang="en-US" dirty="0" err="1">
                <a:solidFill>
                  <a:schemeClr val="tx1"/>
                </a:solidFill>
                <a:latin typeface="American Typewriter"/>
                <a:cs typeface="American Typewriter"/>
              </a:rPr>
              <a:t>JackThreads</a:t>
            </a:r>
            <a:r>
              <a:rPr lang="en-US" dirty="0">
                <a:solidFill>
                  <a:schemeClr val="tx1"/>
                </a:solidFill>
                <a:latin typeface="American Typewriter"/>
                <a:cs typeface="American Typewriter"/>
              </a:rPr>
              <a:t>. The three brands collectively reach over 15 million monthly subscriptions.</a:t>
            </a:r>
          </a:p>
        </p:txBody>
      </p:sp>
      <p:pic>
        <p:nvPicPr>
          <p:cNvPr id="5" name="Picture 4" descr="220px-TMG_FINAL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62000"/>
            <a:ext cx="5046843" cy="940548"/>
          </a:xfrm>
          <a:prstGeom prst="rect">
            <a:avLst/>
          </a:prstGeom>
        </p:spPr>
      </p:pic>
      <p:sp>
        <p:nvSpPr>
          <p:cNvPr id="6" name="Rectangle 5"/>
          <p:cNvSpPr/>
          <p:nvPr/>
        </p:nvSpPr>
        <p:spPr>
          <a:xfrm>
            <a:off x="4343400" y="3429000"/>
            <a:ext cx="4572000" cy="3139321"/>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r>
              <a:rPr lang="en-US" dirty="0" err="1">
                <a:solidFill>
                  <a:srgbClr val="000000"/>
                </a:solidFill>
              </a:rPr>
              <a:t>Thrillist</a:t>
            </a:r>
            <a:r>
              <a:rPr lang="en-US" dirty="0">
                <a:solidFill>
                  <a:srgbClr val="000000"/>
                </a:solidFill>
              </a:rPr>
              <a:t> was founded in 2004 by college friends Ben </a:t>
            </a:r>
            <a:r>
              <a:rPr lang="en-US" dirty="0" err="1">
                <a:solidFill>
                  <a:srgbClr val="000000"/>
                </a:solidFill>
              </a:rPr>
              <a:t>Lerer</a:t>
            </a:r>
            <a:r>
              <a:rPr lang="en-US" dirty="0">
                <a:solidFill>
                  <a:srgbClr val="000000"/>
                </a:solidFill>
              </a:rPr>
              <a:t> and Adam Rich. They graduated from the University of Pennsylvania in 2003 and shortly thereafter moved to New York City. </a:t>
            </a:r>
            <a:r>
              <a:rPr lang="en-US" dirty="0" err="1">
                <a:solidFill>
                  <a:srgbClr val="000000"/>
                </a:solidFill>
              </a:rPr>
              <a:t>Lerer</a:t>
            </a:r>
            <a:r>
              <a:rPr lang="en-US" dirty="0">
                <a:solidFill>
                  <a:srgbClr val="000000"/>
                </a:solidFill>
              </a:rPr>
              <a:t> is the current CEO[1] and Rich serves as editor-in-chief.[2] </a:t>
            </a:r>
            <a:r>
              <a:rPr lang="en-US" dirty="0" err="1">
                <a:solidFill>
                  <a:srgbClr val="000000"/>
                </a:solidFill>
              </a:rPr>
              <a:t>Lerer</a:t>
            </a:r>
            <a:r>
              <a:rPr lang="en-US" dirty="0">
                <a:solidFill>
                  <a:srgbClr val="000000"/>
                </a:solidFill>
              </a:rPr>
              <a:t> and Rich sent the first </a:t>
            </a:r>
            <a:r>
              <a:rPr lang="en-US" dirty="0" err="1">
                <a:solidFill>
                  <a:srgbClr val="000000"/>
                </a:solidFill>
              </a:rPr>
              <a:t>Thrillist</a:t>
            </a:r>
            <a:r>
              <a:rPr lang="en-US" dirty="0">
                <a:solidFill>
                  <a:srgbClr val="000000"/>
                </a:solidFill>
              </a:rPr>
              <a:t> e-mail newsletter in 2005 to 600 friends. Since then, the company has grown exponentially; posting revenue north of $100 million in 2014. </a:t>
            </a:r>
          </a:p>
        </p:txBody>
      </p:sp>
    </p:spTree>
    <p:extLst>
      <p:ext uri="{BB962C8B-B14F-4D97-AF65-F5344CB8AC3E}">
        <p14:creationId xmlns:p14="http://schemas.microsoft.com/office/powerpoint/2010/main" val="2711834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D8FA9F7-D61B-4DB1-A6F6-732593FF9D7D}" type="slidenum">
              <a:rPr lang="en-US" smtClean="0"/>
              <a:pPr>
                <a:defRPr/>
              </a:pPr>
              <a:t>54</a:t>
            </a:fld>
            <a:endParaRPr lang="en-US" dirty="0"/>
          </a:p>
        </p:txBody>
      </p:sp>
      <p:pic>
        <p:nvPicPr>
          <p:cNvPr id="4" name="Picture 3" descr="Screen Shot 2015-09-02 at 9.41.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314364"/>
          </a:xfrm>
          <a:prstGeom prst="rect">
            <a:avLst/>
          </a:prstGeom>
        </p:spPr>
      </p:pic>
    </p:spTree>
    <p:extLst>
      <p:ext uri="{BB962C8B-B14F-4D97-AF65-F5344CB8AC3E}">
        <p14:creationId xmlns:p14="http://schemas.microsoft.com/office/powerpoint/2010/main" val="113847884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D8FA9F7-D61B-4DB1-A6F6-732593FF9D7D}" type="slidenum">
              <a:rPr lang="en-US" smtClean="0"/>
              <a:pPr>
                <a:defRPr/>
              </a:pPr>
              <a:t>55</a:t>
            </a:fld>
            <a:endParaRPr lang="en-US" dirty="0"/>
          </a:p>
        </p:txBody>
      </p:sp>
      <p:pic>
        <p:nvPicPr>
          <p:cNvPr id="4" name="Picture 3" descr="Screen Shot 2015-09-02 at 9.41.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6553200"/>
          </a:xfrm>
          <a:prstGeom prst="rect">
            <a:avLst/>
          </a:prstGeom>
        </p:spPr>
      </p:pic>
    </p:spTree>
    <p:extLst>
      <p:ext uri="{BB962C8B-B14F-4D97-AF65-F5344CB8AC3E}">
        <p14:creationId xmlns:p14="http://schemas.microsoft.com/office/powerpoint/2010/main" val="3707952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D8FA9F7-D61B-4DB1-A6F6-732593FF9D7D}" type="slidenum">
              <a:rPr lang="en-US" smtClean="0"/>
              <a:pPr>
                <a:defRPr/>
              </a:pPr>
              <a:t>56</a:t>
            </a:fld>
            <a:endParaRPr lang="en-US" dirty="0"/>
          </a:p>
        </p:txBody>
      </p:sp>
      <p:sp>
        <p:nvSpPr>
          <p:cNvPr id="3" name="Footer Placeholder 2"/>
          <p:cNvSpPr>
            <a:spLocks noGrp="1"/>
          </p:cNvSpPr>
          <p:nvPr>
            <p:ph type="ftr" sz="quarter" idx="10"/>
          </p:nvPr>
        </p:nvSpPr>
        <p:spPr/>
        <p:txBody>
          <a:bodyPr/>
          <a:lstStyle/>
          <a:p>
            <a:pPr eaLnBrk="1" hangingPunct="1"/>
            <a:r>
              <a:rPr lang="en-US" smtClean="0">
                <a:solidFill>
                  <a:schemeClr val="tx2"/>
                </a:solidFill>
              </a:rPr>
              <a:t>E-Business, Tenth Edition</a:t>
            </a:r>
            <a:endParaRPr lang="en-US" dirty="0">
              <a:solidFill>
                <a:schemeClr val="tx2"/>
              </a:solidFill>
            </a:endParaRPr>
          </a:p>
        </p:txBody>
      </p:sp>
      <p:pic>
        <p:nvPicPr>
          <p:cNvPr id="4" name="Picture 3" descr="Screen Shot 2015-09-02 at 9.43.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418"/>
            <a:ext cx="9144000" cy="6620582"/>
          </a:xfrm>
          <a:prstGeom prst="rect">
            <a:avLst/>
          </a:prstGeom>
        </p:spPr>
      </p:pic>
    </p:spTree>
    <p:extLst>
      <p:ext uri="{BB962C8B-B14F-4D97-AF65-F5344CB8AC3E}">
        <p14:creationId xmlns:p14="http://schemas.microsoft.com/office/powerpoint/2010/main" val="330856062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D8FA9F7-D61B-4DB1-A6F6-732593FF9D7D}" type="slidenum">
              <a:rPr lang="en-US" smtClean="0"/>
              <a:pPr>
                <a:defRPr/>
              </a:pPr>
              <a:t>57</a:t>
            </a:fld>
            <a:endParaRPr lang="en-US" dirty="0"/>
          </a:p>
        </p:txBody>
      </p:sp>
      <p:pic>
        <p:nvPicPr>
          <p:cNvPr id="4" name="Picture 3" descr="Screen Shot 2015-09-02 at 9.44.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705600"/>
          </a:xfrm>
          <a:prstGeom prst="rect">
            <a:avLst/>
          </a:prstGeom>
        </p:spPr>
      </p:pic>
    </p:spTree>
    <p:extLst>
      <p:ext uri="{BB962C8B-B14F-4D97-AF65-F5344CB8AC3E}">
        <p14:creationId xmlns:p14="http://schemas.microsoft.com/office/powerpoint/2010/main" val="156537986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BDE920-83DE-48AB-BB59-1C277C789F3F}" type="slidenum">
              <a:rPr lang="en-US" smtClean="0">
                <a:solidFill>
                  <a:srgbClr val="000000"/>
                </a:solidFill>
              </a:rPr>
              <a:pPr eaLnBrk="1" hangingPunct="1"/>
              <a:t>58</a:t>
            </a:fld>
            <a:endParaRPr lang="en-US" dirty="0" smtClean="0">
              <a:solidFill>
                <a:srgbClr val="000000"/>
              </a:solidFill>
            </a:endParaRPr>
          </a:p>
        </p:txBody>
      </p:sp>
      <p:sp>
        <p:nvSpPr>
          <p:cNvPr id="66564" name="Rectangle 2"/>
          <p:cNvSpPr>
            <a:spLocks noGrp="1" noChangeArrowheads="1"/>
          </p:cNvSpPr>
          <p:nvPr>
            <p:ph type="title"/>
          </p:nvPr>
        </p:nvSpPr>
        <p:spPr/>
        <p:txBody>
          <a:bodyPr/>
          <a:lstStyle/>
          <a:p>
            <a:r>
              <a:rPr lang="en-US" dirty="0" smtClean="0">
                <a:latin typeface="American Typewriter"/>
                <a:cs typeface="American Typewriter"/>
              </a:rPr>
              <a:t>International Nature of Electronic Commerce</a:t>
            </a:r>
          </a:p>
        </p:txBody>
      </p:sp>
      <p:sp>
        <p:nvSpPr>
          <p:cNvPr id="66565" name="Rectangle 3"/>
          <p:cNvSpPr>
            <a:spLocks noGrp="1" noChangeArrowheads="1"/>
          </p:cNvSpPr>
          <p:nvPr>
            <p:ph type="body" idx="1"/>
          </p:nvPr>
        </p:nvSpPr>
        <p:spPr/>
        <p:txBody>
          <a:bodyPr/>
          <a:lstStyle/>
          <a:p>
            <a:r>
              <a:rPr lang="en-US" dirty="0" smtClean="0">
                <a:latin typeface="American Typewriter"/>
                <a:cs typeface="American Typewriter"/>
              </a:rPr>
              <a:t>Internet connects computers worldwide</a:t>
            </a:r>
          </a:p>
          <a:p>
            <a:r>
              <a:rPr lang="en-US" dirty="0" smtClean="0">
                <a:latin typeface="American Typewriter"/>
                <a:cs typeface="American Typewriter"/>
              </a:rPr>
              <a:t>When companies use Web to improve business process:</a:t>
            </a:r>
          </a:p>
          <a:p>
            <a:pPr lvl="1"/>
            <a:r>
              <a:rPr lang="en-US" dirty="0" smtClean="0">
                <a:latin typeface="American Typewriter"/>
                <a:cs typeface="American Typewriter"/>
              </a:rPr>
              <a:t>They automatically operate in global environment</a:t>
            </a:r>
          </a:p>
          <a:p>
            <a:r>
              <a:rPr lang="en-US" dirty="0" smtClean="0">
                <a:latin typeface="American Typewriter"/>
                <a:cs typeface="American Typewriter"/>
              </a:rPr>
              <a:t>Electronic commerce is growing in and outside the US (Refer to Figure 1-13)</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D2BDAC-46DD-4792-A5BA-D93A08C655EB}" type="slidenum">
              <a:rPr lang="en-US" smtClean="0">
                <a:solidFill>
                  <a:srgbClr val="000000"/>
                </a:solidFill>
              </a:rPr>
              <a:pPr eaLnBrk="1" hangingPunct="1"/>
              <a:t>59</a:t>
            </a:fld>
            <a:endParaRPr lang="en-US" dirty="0" smtClean="0">
              <a:solidFill>
                <a:srgbClr val="000000"/>
              </a:solidFill>
            </a:endParaRPr>
          </a:p>
        </p:txBody>
      </p:sp>
      <p:pic>
        <p:nvPicPr>
          <p:cNvPr id="67588" name="Picture 5"/>
          <p:cNvPicPr>
            <a:picLocks noChangeAspect="1"/>
          </p:cNvPicPr>
          <p:nvPr/>
        </p:nvPicPr>
        <p:blipFill>
          <a:blip r:embed="rId3" cstate="print">
            <a:extLst>
              <a:ext uri="{28A0092B-C50C-407E-A947-70E740481C1C}">
                <a14:useLocalDpi xmlns:a14="http://schemas.microsoft.com/office/drawing/2010/main" val="0"/>
              </a:ext>
            </a:extLst>
          </a:blip>
          <a:srcRect b="8948"/>
          <a:stretch>
            <a:fillRect/>
          </a:stretch>
        </p:blipFill>
        <p:spPr bwMode="auto">
          <a:xfrm>
            <a:off x="457200" y="1143000"/>
            <a:ext cx="79454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Rectangle 7"/>
          <p:cNvSpPr>
            <a:spLocks noChangeArrowheads="1"/>
          </p:cNvSpPr>
          <p:nvPr/>
        </p:nvSpPr>
        <p:spPr bwMode="auto">
          <a:xfrm>
            <a:off x="576263" y="5119688"/>
            <a:ext cx="7707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t>FIGURE 1-13</a:t>
            </a:r>
            <a:r>
              <a:rPr lang="en-US" dirty="0"/>
              <a:t> Proportion of online B2C sales by geographic region, 2010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23DB4F-4946-48A7-AA65-2F81026595B6}" type="slidenum">
              <a:rPr lang="en-US" smtClean="0">
                <a:solidFill>
                  <a:srgbClr val="000000"/>
                </a:solidFill>
              </a:rPr>
              <a:pPr eaLnBrk="1" hangingPunct="1"/>
              <a:t>6</a:t>
            </a:fld>
            <a:endParaRPr lang="en-US" dirty="0" smtClean="0">
              <a:solidFill>
                <a:srgbClr val="000000"/>
              </a:solidFill>
            </a:endParaRPr>
          </a:p>
        </p:txBody>
      </p:sp>
      <p:sp>
        <p:nvSpPr>
          <p:cNvPr id="8196"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113DB09-E81F-4DF1-B500-364C0421D6AE}" type="slidenum">
              <a:rPr lang="en-US" sz="1400">
                <a:solidFill>
                  <a:srgbClr val="000000"/>
                </a:solidFill>
              </a:rPr>
              <a:pPr algn="r" eaLnBrk="1" hangingPunct="1"/>
              <a:t>6</a:t>
            </a:fld>
            <a:endParaRPr lang="en-US" sz="1400" dirty="0">
              <a:solidFill>
                <a:srgbClr val="000000"/>
              </a:solidFill>
            </a:endParaRPr>
          </a:p>
        </p:txBody>
      </p:sp>
      <p:sp>
        <p:nvSpPr>
          <p:cNvPr id="8197" name="Rectangle 6"/>
          <p:cNvSpPr>
            <a:spLocks noGrp="1" noChangeArrowheads="1"/>
          </p:cNvSpPr>
          <p:nvPr>
            <p:ph type="title"/>
          </p:nvPr>
        </p:nvSpPr>
        <p:spPr/>
        <p:txBody>
          <a:bodyPr/>
          <a:lstStyle/>
          <a:p>
            <a:pPr eaLnBrk="1" hangingPunct="1"/>
            <a:r>
              <a:rPr lang="en-US" dirty="0" smtClean="0">
                <a:latin typeface="American Typewriter"/>
                <a:cs typeface="American Typewriter"/>
              </a:rPr>
              <a:t>Overview</a:t>
            </a:r>
          </a:p>
        </p:txBody>
      </p:sp>
      <p:sp>
        <p:nvSpPr>
          <p:cNvPr id="8198" name="Rectangle 7"/>
          <p:cNvSpPr>
            <a:spLocks noGrp="1" noChangeArrowheads="1"/>
          </p:cNvSpPr>
          <p:nvPr>
            <p:ph type="body" idx="1"/>
          </p:nvPr>
        </p:nvSpPr>
        <p:spPr>
          <a:xfrm>
            <a:off x="533400" y="1295400"/>
            <a:ext cx="8229600" cy="4678363"/>
          </a:xfrm>
        </p:spPr>
        <p:txBody>
          <a:bodyPr/>
          <a:lstStyle/>
          <a:p>
            <a:pPr eaLnBrk="1" hangingPunct="1">
              <a:buFontTx/>
              <a:buNone/>
            </a:pPr>
            <a:endParaRPr lang="en-US" dirty="0" smtClean="0"/>
          </a:p>
          <a:p>
            <a:r>
              <a:rPr lang="en-US" dirty="0" smtClean="0">
                <a:latin typeface="American Typewriter"/>
                <a:cs typeface="American Typewriter"/>
              </a:rPr>
              <a:t>What electronic commerce is and how it has evolved into a second wave of growth</a:t>
            </a:r>
          </a:p>
          <a:p>
            <a:r>
              <a:rPr lang="en-US" dirty="0" smtClean="0">
                <a:latin typeface="American Typewriter"/>
                <a:cs typeface="American Typewriter"/>
              </a:rPr>
              <a:t>Why companies concentrate on revenue models and the analysis of business processes instead of business models when they undertake electronic commerce initiatives</a:t>
            </a:r>
          </a:p>
          <a:p>
            <a:r>
              <a:rPr lang="en-US" dirty="0" smtClean="0">
                <a:latin typeface="American Typewriter"/>
                <a:cs typeface="American Typewriter"/>
              </a:rPr>
              <a:t>How economic forces have created a business environment that is fostering the continued growth of electronic commerce</a:t>
            </a:r>
          </a:p>
        </p:txBody>
      </p:sp>
      <p:sp>
        <p:nvSpPr>
          <p:cNvPr id="3" name="TextBox 2"/>
          <p:cNvSpPr txBox="1"/>
          <p:nvPr/>
        </p:nvSpPr>
        <p:spPr>
          <a:xfrm>
            <a:off x="918995" y="6718041"/>
            <a:ext cx="184666" cy="369332"/>
          </a:xfrm>
          <a:prstGeom prst="rect">
            <a:avLst/>
          </a:prstGeom>
          <a:noFill/>
        </p:spPr>
        <p:txBody>
          <a:bodyPr wrap="none" rtlCol="0">
            <a:spAutoFit/>
          </a:bodyPr>
          <a:lstStyle/>
          <a:p>
            <a:endParaRPr lang="en-US" dirty="0"/>
          </a:p>
        </p:txBody>
      </p:sp>
      <p:sp>
        <p:nvSpPr>
          <p:cNvPr id="4" name="TextBox 3"/>
          <p:cNvSpPr txBox="1"/>
          <p:nvPr/>
        </p:nvSpPr>
        <p:spPr>
          <a:xfrm>
            <a:off x="1470392" y="6651195"/>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smtClean="0">
                <a:latin typeface="American Typewriter"/>
                <a:cs typeface="American Typewriter"/>
              </a:rPr>
              <a:t>International Nature of Electronic Commerce (cont’d.)</a:t>
            </a:r>
          </a:p>
        </p:txBody>
      </p:sp>
      <p:sp>
        <p:nvSpPr>
          <p:cNvPr id="68611" name="Content Placeholder 2"/>
          <p:cNvSpPr>
            <a:spLocks noGrp="1"/>
          </p:cNvSpPr>
          <p:nvPr>
            <p:ph idx="1"/>
          </p:nvPr>
        </p:nvSpPr>
        <p:spPr>
          <a:xfrm>
            <a:off x="457200" y="1447801"/>
            <a:ext cx="8229600" cy="609600"/>
          </a:xfrm>
        </p:spPr>
        <p:txBody>
          <a:bodyPr/>
          <a:lstStyle/>
          <a:p>
            <a:r>
              <a:rPr lang="en-US" dirty="0" smtClean="0">
                <a:latin typeface="American Typewriter"/>
                <a:cs typeface="American Typewriter"/>
              </a:rPr>
              <a:t>Key international commerce issues</a:t>
            </a:r>
          </a:p>
        </p:txBody>
      </p:sp>
      <p:sp>
        <p:nvSpPr>
          <p:cNvPr id="686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75C3CE-F78E-4F30-BBF3-E77AE157196A}" type="slidenum">
              <a:rPr lang="en-US" smtClean="0">
                <a:solidFill>
                  <a:srgbClr val="000000"/>
                </a:solidFill>
              </a:rPr>
              <a:pPr eaLnBrk="1" hangingPunct="1"/>
              <a:t>60</a:t>
            </a:fld>
            <a:endParaRPr lang="en-US" dirty="0" smtClean="0">
              <a:solidFill>
                <a:srgbClr val="000000"/>
              </a:solidFill>
            </a:endParaRPr>
          </a:p>
        </p:txBody>
      </p:sp>
      <p:sp>
        <p:nvSpPr>
          <p:cNvPr id="2" name="TextBox 1"/>
          <p:cNvSpPr txBox="1"/>
          <p:nvPr/>
        </p:nvSpPr>
        <p:spPr>
          <a:xfrm>
            <a:off x="838200" y="1981200"/>
            <a:ext cx="3886200" cy="2215991"/>
          </a:xfrm>
          <a:prstGeom prst="rect">
            <a:avLst/>
          </a:prstGeom>
          <a:noFill/>
        </p:spPr>
        <p:txBody>
          <a:bodyPr wrap="square" rtlCol="0">
            <a:spAutoFit/>
          </a:bodyPr>
          <a:lstStyle/>
          <a:p>
            <a:pPr marL="800100" lvl="1" indent="-342900">
              <a:buFont typeface="Arial"/>
              <a:buChar char="•"/>
            </a:pPr>
            <a:r>
              <a:rPr lang="en-US" sz="2400" dirty="0">
                <a:latin typeface="American Typewriter"/>
                <a:cs typeface="American Typewriter"/>
              </a:rPr>
              <a:t>Trust </a:t>
            </a:r>
          </a:p>
          <a:p>
            <a:pPr marL="800100" lvl="1" indent="-342900">
              <a:buFont typeface="Arial"/>
              <a:buChar char="•"/>
            </a:pPr>
            <a:r>
              <a:rPr lang="en-US" sz="2400" dirty="0">
                <a:latin typeface="American Typewriter"/>
                <a:cs typeface="American Typewriter"/>
              </a:rPr>
              <a:t>Culture</a:t>
            </a:r>
          </a:p>
          <a:p>
            <a:pPr marL="800100" lvl="1" indent="-342900">
              <a:buFont typeface="Arial"/>
              <a:buChar char="•"/>
            </a:pPr>
            <a:r>
              <a:rPr lang="en-US" sz="2400" dirty="0">
                <a:latin typeface="American Typewriter"/>
                <a:cs typeface="American Typewriter"/>
              </a:rPr>
              <a:t>Language</a:t>
            </a:r>
          </a:p>
          <a:p>
            <a:pPr marL="800100" lvl="1" indent="-342900">
              <a:buFont typeface="Arial"/>
              <a:buChar char="•"/>
            </a:pPr>
            <a:r>
              <a:rPr lang="en-US" sz="2400" dirty="0">
                <a:latin typeface="American Typewriter"/>
                <a:cs typeface="American Typewriter"/>
              </a:rPr>
              <a:t>Government</a:t>
            </a:r>
          </a:p>
          <a:p>
            <a:pPr marL="800100" lvl="1" indent="-342900">
              <a:buFont typeface="Arial"/>
              <a:buChar char="•"/>
            </a:pPr>
            <a:r>
              <a:rPr lang="en-US" sz="2400" dirty="0">
                <a:latin typeface="American Typewriter"/>
                <a:cs typeface="American Typewriter"/>
              </a:rPr>
              <a:t>Infrastructure</a:t>
            </a:r>
          </a:p>
          <a:p>
            <a:pPr marL="285750" indent="-285750">
              <a:buFont typeface="Arial"/>
              <a:buChar char="•"/>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319860-280F-4D99-897B-D408507566F7}" type="slidenum">
              <a:rPr lang="en-US" smtClean="0">
                <a:solidFill>
                  <a:srgbClr val="000000"/>
                </a:solidFill>
              </a:rPr>
              <a:pPr eaLnBrk="1" hangingPunct="1"/>
              <a:t>61</a:t>
            </a:fld>
            <a:endParaRPr lang="en-US" dirty="0" smtClean="0">
              <a:solidFill>
                <a:srgbClr val="000000"/>
              </a:solidFill>
            </a:endParaRPr>
          </a:p>
        </p:txBody>
      </p:sp>
      <p:sp>
        <p:nvSpPr>
          <p:cNvPr id="69636" name="Rectangle 2"/>
          <p:cNvSpPr>
            <a:spLocks noGrp="1" noChangeArrowheads="1"/>
          </p:cNvSpPr>
          <p:nvPr>
            <p:ph type="title"/>
          </p:nvPr>
        </p:nvSpPr>
        <p:spPr/>
        <p:txBody>
          <a:bodyPr/>
          <a:lstStyle/>
          <a:p>
            <a:r>
              <a:rPr lang="en-US" dirty="0" smtClean="0">
                <a:latin typeface="American Typewriter"/>
                <a:cs typeface="American Typewriter"/>
              </a:rPr>
              <a:t>Trust Issues on the Web</a:t>
            </a:r>
          </a:p>
        </p:txBody>
      </p:sp>
      <p:sp>
        <p:nvSpPr>
          <p:cNvPr id="69637" name="Rectangle 3"/>
          <p:cNvSpPr>
            <a:spLocks noGrp="1" noChangeArrowheads="1"/>
          </p:cNvSpPr>
          <p:nvPr>
            <p:ph type="body" idx="1"/>
          </p:nvPr>
        </p:nvSpPr>
        <p:spPr/>
        <p:txBody>
          <a:bodyPr/>
          <a:lstStyle/>
          <a:p>
            <a:r>
              <a:rPr lang="en-US" dirty="0" smtClean="0">
                <a:latin typeface="American Typewriter"/>
                <a:cs typeface="American Typewriter"/>
              </a:rPr>
              <a:t>Important to establish trusting relationships with customers</a:t>
            </a:r>
          </a:p>
          <a:p>
            <a:pPr lvl="1"/>
            <a:r>
              <a:rPr lang="en-US" dirty="0" smtClean="0">
                <a:latin typeface="American Typewriter"/>
                <a:cs typeface="American Typewriter"/>
              </a:rPr>
              <a:t>Rely on established brand names</a:t>
            </a:r>
          </a:p>
          <a:p>
            <a:r>
              <a:rPr lang="en-US" dirty="0" smtClean="0">
                <a:latin typeface="American Typewriter"/>
                <a:cs typeface="American Typewriter"/>
              </a:rPr>
              <a:t>Difficult for online businesses</a:t>
            </a:r>
          </a:p>
          <a:p>
            <a:pPr lvl="1"/>
            <a:r>
              <a:rPr lang="en-US" dirty="0" smtClean="0">
                <a:latin typeface="American Typewriter"/>
                <a:cs typeface="American Typewriter"/>
              </a:rPr>
              <a:t>Anonymity exists in Web presence</a:t>
            </a:r>
          </a:p>
          <a:p>
            <a:pPr lvl="1"/>
            <a:r>
              <a:rPr lang="en-US" dirty="0" smtClean="0">
                <a:latin typeface="American Typewriter"/>
                <a:cs typeface="American Typewriter"/>
              </a:rPr>
              <a:t>Banking example: browsing site’s pages</a:t>
            </a:r>
          </a:p>
          <a:p>
            <a:pPr lvl="2"/>
            <a:r>
              <a:rPr lang="en-US" dirty="0" smtClean="0">
                <a:latin typeface="American Typewriter"/>
                <a:cs typeface="American Typewriter"/>
              </a:rPr>
              <a:t>Difficult to determine bank size or how well established</a:t>
            </a:r>
          </a:p>
          <a:p>
            <a:r>
              <a:rPr lang="en-US" dirty="0" smtClean="0">
                <a:latin typeface="American Typewriter"/>
                <a:cs typeface="American Typewriter"/>
              </a:rPr>
              <a:t>Business must overcome distrust in Web “strangers”</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7F4DCA-EDC7-4E66-8A1A-73EC9A35E4AF}" type="slidenum">
              <a:rPr lang="en-US" smtClean="0">
                <a:solidFill>
                  <a:srgbClr val="000000"/>
                </a:solidFill>
              </a:rPr>
              <a:pPr eaLnBrk="1" hangingPunct="1"/>
              <a:t>62</a:t>
            </a:fld>
            <a:endParaRPr lang="en-US" dirty="0" smtClean="0">
              <a:solidFill>
                <a:srgbClr val="000000"/>
              </a:solidFill>
            </a:endParaRPr>
          </a:p>
        </p:txBody>
      </p:sp>
      <p:sp>
        <p:nvSpPr>
          <p:cNvPr id="70660" name="Rectangle 2"/>
          <p:cNvSpPr>
            <a:spLocks noGrp="1" noChangeArrowheads="1"/>
          </p:cNvSpPr>
          <p:nvPr>
            <p:ph type="title"/>
          </p:nvPr>
        </p:nvSpPr>
        <p:spPr/>
        <p:txBody>
          <a:bodyPr/>
          <a:lstStyle/>
          <a:p>
            <a:r>
              <a:rPr lang="en-US" dirty="0" smtClean="0">
                <a:latin typeface="American Typewriter"/>
                <a:cs typeface="American Typewriter"/>
              </a:rPr>
              <a:t>Language Issues</a:t>
            </a:r>
          </a:p>
        </p:txBody>
      </p:sp>
      <p:sp>
        <p:nvSpPr>
          <p:cNvPr id="70661" name="Rectangle 3"/>
          <p:cNvSpPr>
            <a:spLocks noGrp="1" noChangeArrowheads="1"/>
          </p:cNvSpPr>
          <p:nvPr>
            <p:ph type="body" idx="1"/>
          </p:nvPr>
        </p:nvSpPr>
        <p:spPr/>
        <p:txBody>
          <a:bodyPr/>
          <a:lstStyle/>
          <a:p>
            <a:pPr>
              <a:lnSpc>
                <a:spcPct val="90000"/>
              </a:lnSpc>
            </a:pPr>
            <a:r>
              <a:rPr lang="en-US" dirty="0" smtClean="0">
                <a:latin typeface="American Typewriter"/>
                <a:cs typeface="American Typewriter"/>
              </a:rPr>
              <a:t>Business must adapt to local cultures</a:t>
            </a:r>
          </a:p>
          <a:p>
            <a:pPr lvl="1">
              <a:lnSpc>
                <a:spcPct val="90000"/>
              </a:lnSpc>
            </a:pPr>
            <a:r>
              <a:rPr lang="en-US" dirty="0" smtClean="0">
                <a:latin typeface="American Typewriter"/>
                <a:cs typeface="American Typewriter"/>
              </a:rPr>
              <a:t>“Think globally, act locally”</a:t>
            </a:r>
          </a:p>
          <a:p>
            <a:pPr lvl="1">
              <a:lnSpc>
                <a:spcPct val="90000"/>
              </a:lnSpc>
            </a:pPr>
            <a:r>
              <a:rPr lang="en-US" dirty="0" smtClean="0">
                <a:latin typeface="American Typewriter"/>
                <a:cs typeface="American Typewriter"/>
              </a:rPr>
              <a:t>Provide local language versions of Web site</a:t>
            </a:r>
          </a:p>
          <a:p>
            <a:pPr lvl="1">
              <a:lnSpc>
                <a:spcPct val="90000"/>
              </a:lnSpc>
            </a:pPr>
            <a:r>
              <a:rPr lang="en-US" dirty="0" smtClean="0">
                <a:latin typeface="American Typewriter"/>
                <a:cs typeface="American Typewriter"/>
              </a:rPr>
              <a:t>Customers more likely to buy from sites translated into own language</a:t>
            </a:r>
          </a:p>
          <a:p>
            <a:pPr lvl="1">
              <a:lnSpc>
                <a:spcPct val="90000"/>
              </a:lnSpc>
            </a:pPr>
            <a:r>
              <a:rPr lang="en-US" dirty="0" smtClean="0">
                <a:latin typeface="American Typewriter"/>
                <a:cs typeface="American Typewriter"/>
              </a:rPr>
              <a:t>50 percent of Internet content in English</a:t>
            </a:r>
          </a:p>
          <a:p>
            <a:pPr lvl="1">
              <a:lnSpc>
                <a:spcPct val="90000"/>
              </a:lnSpc>
            </a:pPr>
            <a:r>
              <a:rPr lang="en-US" dirty="0" smtClean="0">
                <a:latin typeface="American Typewriter"/>
                <a:cs typeface="American Typewriter"/>
              </a:rPr>
              <a:t>Half of current Internet users do not read English</a:t>
            </a:r>
          </a:p>
          <a:p>
            <a:pPr lvl="2">
              <a:lnSpc>
                <a:spcPct val="90000"/>
              </a:lnSpc>
            </a:pPr>
            <a:r>
              <a:rPr lang="en-US" dirty="0" smtClean="0">
                <a:latin typeface="American Typewriter"/>
                <a:cs typeface="American Typewriter"/>
              </a:rPr>
              <a:t>By 2015: 70% of e-commerce transaction will involve at least one party outside of the United States</a:t>
            </a:r>
          </a:p>
          <a:p>
            <a:pPr>
              <a:lnSpc>
                <a:spcPct val="90000"/>
              </a:lnSpc>
            </a:pPr>
            <a:r>
              <a:rPr lang="en-US" dirty="0" smtClean="0">
                <a:latin typeface="American Typewriter"/>
                <a:cs typeface="American Typewriter"/>
              </a:rPr>
              <a:t>Languages may require multiple translations</a:t>
            </a:r>
          </a:p>
          <a:p>
            <a:pPr lvl="1">
              <a:lnSpc>
                <a:spcPct val="90000"/>
              </a:lnSpc>
            </a:pPr>
            <a:r>
              <a:rPr lang="en-US" dirty="0" smtClean="0">
                <a:latin typeface="American Typewriter"/>
                <a:cs typeface="American Typewriter"/>
              </a:rPr>
              <a:t>Separate dialects</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46DA8D-B091-401A-A732-45DB69CBA5FA}" type="slidenum">
              <a:rPr lang="en-US" smtClean="0">
                <a:solidFill>
                  <a:srgbClr val="000000"/>
                </a:solidFill>
              </a:rPr>
              <a:pPr eaLnBrk="1" hangingPunct="1"/>
              <a:t>63</a:t>
            </a:fld>
            <a:endParaRPr lang="en-US" dirty="0" smtClean="0">
              <a:solidFill>
                <a:srgbClr val="000000"/>
              </a:solidFill>
            </a:endParaRPr>
          </a:p>
        </p:txBody>
      </p:sp>
      <p:sp>
        <p:nvSpPr>
          <p:cNvPr id="71684" name="Rectangle 2"/>
          <p:cNvSpPr>
            <a:spLocks noGrp="1" noChangeArrowheads="1"/>
          </p:cNvSpPr>
          <p:nvPr>
            <p:ph type="title"/>
          </p:nvPr>
        </p:nvSpPr>
        <p:spPr/>
        <p:txBody>
          <a:bodyPr/>
          <a:lstStyle/>
          <a:p>
            <a:r>
              <a:rPr lang="en-US" dirty="0" smtClean="0">
                <a:latin typeface="American Typewriter"/>
                <a:cs typeface="American Typewriter"/>
              </a:rPr>
              <a:t>Language Issues (cont’d.)</a:t>
            </a:r>
          </a:p>
        </p:txBody>
      </p:sp>
      <p:sp>
        <p:nvSpPr>
          <p:cNvPr id="71685" name="Rectangle 3"/>
          <p:cNvSpPr>
            <a:spLocks noGrp="1" noChangeArrowheads="1"/>
          </p:cNvSpPr>
          <p:nvPr>
            <p:ph type="body" idx="1"/>
          </p:nvPr>
        </p:nvSpPr>
        <p:spPr>
          <a:xfrm>
            <a:off x="533400" y="1143000"/>
            <a:ext cx="8229600" cy="4678363"/>
          </a:xfrm>
        </p:spPr>
        <p:txBody>
          <a:bodyPr/>
          <a:lstStyle/>
          <a:p>
            <a:pPr>
              <a:lnSpc>
                <a:spcPct val="90000"/>
              </a:lnSpc>
            </a:pPr>
            <a:r>
              <a:rPr lang="en-US" dirty="0" smtClean="0">
                <a:latin typeface="American Typewriter"/>
                <a:cs typeface="American Typewriter"/>
              </a:rPr>
              <a:t>Large site translation may be prohibitive</a:t>
            </a:r>
          </a:p>
          <a:p>
            <a:pPr lvl="1">
              <a:lnSpc>
                <a:spcPct val="90000"/>
              </a:lnSpc>
            </a:pPr>
            <a:r>
              <a:rPr lang="en-US" dirty="0" smtClean="0">
                <a:latin typeface="American Typewriter"/>
                <a:cs typeface="American Typewriter"/>
              </a:rPr>
              <a:t>Decided by corporate department responsible for page content</a:t>
            </a:r>
          </a:p>
          <a:p>
            <a:pPr>
              <a:lnSpc>
                <a:spcPct val="90000"/>
              </a:lnSpc>
            </a:pPr>
            <a:r>
              <a:rPr lang="en-US" dirty="0" smtClean="0">
                <a:latin typeface="American Typewriter"/>
                <a:cs typeface="American Typewriter"/>
              </a:rPr>
              <a:t>Mandatory translation into all supported languages</a:t>
            </a:r>
          </a:p>
          <a:p>
            <a:pPr lvl="1">
              <a:lnSpc>
                <a:spcPct val="90000"/>
              </a:lnSpc>
            </a:pPr>
            <a:r>
              <a:rPr lang="en-US" dirty="0" smtClean="0">
                <a:latin typeface="American Typewriter"/>
                <a:cs typeface="American Typewriter"/>
              </a:rPr>
              <a:t>Home page</a:t>
            </a:r>
          </a:p>
          <a:p>
            <a:pPr lvl="1">
              <a:lnSpc>
                <a:spcPct val="90000"/>
              </a:lnSpc>
            </a:pPr>
            <a:r>
              <a:rPr lang="en-US" dirty="0" smtClean="0">
                <a:latin typeface="American Typewriter"/>
                <a:cs typeface="American Typewriter"/>
              </a:rPr>
              <a:t>All first-level links to home page</a:t>
            </a:r>
          </a:p>
          <a:p>
            <a:pPr>
              <a:lnSpc>
                <a:spcPct val="90000"/>
              </a:lnSpc>
            </a:pPr>
            <a:r>
              <a:rPr lang="en-US" dirty="0" smtClean="0">
                <a:latin typeface="American Typewriter"/>
                <a:cs typeface="American Typewriter"/>
              </a:rPr>
              <a:t>High priority pages to translate</a:t>
            </a:r>
          </a:p>
          <a:p>
            <a:pPr lvl="1">
              <a:lnSpc>
                <a:spcPct val="90000"/>
              </a:lnSpc>
            </a:pPr>
            <a:r>
              <a:rPr lang="en-US" dirty="0" smtClean="0">
                <a:latin typeface="American Typewriter"/>
                <a:cs typeface="American Typewriter"/>
              </a:rPr>
              <a:t>Marketing, product information, establishing brand</a:t>
            </a:r>
          </a:p>
          <a:p>
            <a:pPr>
              <a:lnSpc>
                <a:spcPct val="90000"/>
              </a:lnSpc>
            </a:pPr>
            <a:r>
              <a:rPr lang="en-US" dirty="0" smtClean="0">
                <a:latin typeface="American Typewriter"/>
                <a:cs typeface="American Typewriter"/>
              </a:rPr>
              <a:t>Use translation services and software</a:t>
            </a:r>
          </a:p>
          <a:p>
            <a:pPr lvl="1">
              <a:lnSpc>
                <a:spcPct val="90000"/>
              </a:lnSpc>
            </a:pPr>
            <a:r>
              <a:rPr lang="en-US" dirty="0" smtClean="0">
                <a:latin typeface="American Typewriter"/>
                <a:cs typeface="American Typewriter"/>
              </a:rPr>
              <a:t>Human translation: key marketing messages</a:t>
            </a:r>
          </a:p>
          <a:p>
            <a:pPr lvl="1">
              <a:lnSpc>
                <a:spcPct val="90000"/>
              </a:lnSpc>
            </a:pPr>
            <a:r>
              <a:rPr lang="en-US" dirty="0" smtClean="0">
                <a:latin typeface="American Typewriter"/>
                <a:cs typeface="American Typewriter"/>
              </a:rPr>
              <a:t>Software: routine transaction processing functions</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DF010B-187C-4A1C-8C55-A983AD84B2F4}" type="slidenum">
              <a:rPr lang="en-US" smtClean="0">
                <a:solidFill>
                  <a:srgbClr val="000000"/>
                </a:solidFill>
              </a:rPr>
              <a:pPr eaLnBrk="1" hangingPunct="1"/>
              <a:t>64</a:t>
            </a:fld>
            <a:endParaRPr lang="en-US" dirty="0" smtClean="0">
              <a:solidFill>
                <a:srgbClr val="000000"/>
              </a:solidFill>
            </a:endParaRPr>
          </a:p>
        </p:txBody>
      </p:sp>
      <p:sp>
        <p:nvSpPr>
          <p:cNvPr id="72708" name="Rectangle 2"/>
          <p:cNvSpPr>
            <a:spLocks noGrp="1" noChangeArrowheads="1"/>
          </p:cNvSpPr>
          <p:nvPr>
            <p:ph type="title"/>
          </p:nvPr>
        </p:nvSpPr>
        <p:spPr/>
        <p:txBody>
          <a:bodyPr/>
          <a:lstStyle/>
          <a:p>
            <a:r>
              <a:rPr lang="en-US" dirty="0" smtClean="0">
                <a:latin typeface="American Typewriter"/>
                <a:cs typeface="American Typewriter"/>
              </a:rPr>
              <a:t>Cultural Issues</a:t>
            </a:r>
          </a:p>
        </p:txBody>
      </p:sp>
      <p:sp>
        <p:nvSpPr>
          <p:cNvPr id="72709" name="Rectangle 3"/>
          <p:cNvSpPr>
            <a:spLocks noGrp="1" noChangeArrowheads="1"/>
          </p:cNvSpPr>
          <p:nvPr>
            <p:ph type="body" idx="1"/>
          </p:nvPr>
        </p:nvSpPr>
        <p:spPr>
          <a:xfrm>
            <a:off x="457200" y="1219200"/>
            <a:ext cx="8229600" cy="4678363"/>
          </a:xfrm>
        </p:spPr>
        <p:txBody>
          <a:bodyPr/>
          <a:lstStyle/>
          <a:p>
            <a:r>
              <a:rPr lang="en-US" dirty="0" smtClean="0">
                <a:latin typeface="American Typewriter"/>
                <a:cs typeface="American Typewriter"/>
              </a:rPr>
              <a:t>Important element of business trust</a:t>
            </a:r>
          </a:p>
          <a:p>
            <a:pPr lvl="1"/>
            <a:r>
              <a:rPr lang="en-US" dirty="0" smtClean="0">
                <a:latin typeface="American Typewriter"/>
                <a:cs typeface="American Typewriter"/>
              </a:rPr>
              <a:t>Anticipating how the other party to a transaction will act in specific circumstances</a:t>
            </a:r>
          </a:p>
          <a:p>
            <a:pPr>
              <a:lnSpc>
                <a:spcPct val="90000"/>
              </a:lnSpc>
            </a:pPr>
            <a:r>
              <a:rPr lang="en-US" b="1" dirty="0" smtClean="0">
                <a:latin typeface="American Typewriter"/>
                <a:cs typeface="American Typewriter"/>
              </a:rPr>
              <a:t>Culture</a:t>
            </a:r>
            <a:endParaRPr lang="en-US" dirty="0" smtClean="0">
              <a:latin typeface="American Typewriter"/>
              <a:cs typeface="American Typewriter"/>
            </a:endParaRPr>
          </a:p>
          <a:p>
            <a:pPr lvl="1">
              <a:lnSpc>
                <a:spcPct val="90000"/>
              </a:lnSpc>
            </a:pPr>
            <a:r>
              <a:rPr lang="en-US" dirty="0" smtClean="0">
                <a:latin typeface="American Typewriter"/>
                <a:cs typeface="American Typewriter"/>
              </a:rPr>
              <a:t>Combination of language and customs</a:t>
            </a:r>
          </a:p>
          <a:p>
            <a:pPr lvl="1">
              <a:lnSpc>
                <a:spcPct val="90000"/>
              </a:lnSpc>
            </a:pPr>
            <a:r>
              <a:rPr lang="en-US" dirty="0" smtClean="0">
                <a:latin typeface="American Typewriter"/>
                <a:cs typeface="American Typewriter"/>
              </a:rPr>
              <a:t>Varies across national boundaries, regions within nations</a:t>
            </a:r>
          </a:p>
          <a:p>
            <a:pPr>
              <a:lnSpc>
                <a:spcPct val="90000"/>
              </a:lnSpc>
            </a:pPr>
            <a:r>
              <a:rPr lang="en-US" dirty="0" smtClean="0">
                <a:latin typeface="American Typewriter"/>
                <a:cs typeface="American Typewriter"/>
              </a:rPr>
              <a:t>Cultural issue example</a:t>
            </a:r>
          </a:p>
          <a:p>
            <a:pPr lvl="1">
              <a:lnSpc>
                <a:spcPct val="90000"/>
              </a:lnSpc>
            </a:pPr>
            <a:r>
              <a:rPr lang="en-US" dirty="0" smtClean="0">
                <a:latin typeface="American Typewriter"/>
                <a:cs typeface="American Typewriter"/>
              </a:rPr>
              <a:t>Virtual Vineyards (now Wine.com)</a:t>
            </a:r>
          </a:p>
          <a:p>
            <a:pPr>
              <a:lnSpc>
                <a:spcPct val="90000"/>
              </a:lnSpc>
            </a:pPr>
            <a:r>
              <a:rPr lang="en-US" dirty="0" smtClean="0">
                <a:latin typeface="American Typewriter"/>
                <a:cs typeface="American Typewriter"/>
              </a:rPr>
              <a:t>Subtle language and cultural standard errors</a:t>
            </a:r>
          </a:p>
          <a:p>
            <a:pPr lvl="1">
              <a:lnSpc>
                <a:spcPct val="90000"/>
              </a:lnSpc>
            </a:pPr>
            <a:r>
              <a:rPr lang="en-US" dirty="0" smtClean="0">
                <a:latin typeface="American Typewriter"/>
                <a:cs typeface="American Typewriter"/>
              </a:rPr>
              <a:t>General Motors’ Chevrolet Nova automobile</a:t>
            </a:r>
          </a:p>
          <a:p>
            <a:pPr lvl="1">
              <a:lnSpc>
                <a:spcPct val="90000"/>
              </a:lnSpc>
            </a:pPr>
            <a:r>
              <a:rPr lang="en-US" dirty="0" smtClean="0">
                <a:latin typeface="American Typewriter"/>
                <a:cs typeface="American Typewriter"/>
              </a:rPr>
              <a:t>Baby food in jars in Africa</a:t>
            </a:r>
          </a:p>
          <a:p>
            <a:pPr lvl="1">
              <a:lnSpc>
                <a:spcPct val="90000"/>
              </a:lnSpc>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742095-8152-40E9-855E-0541C76FF8F1}" type="slidenum">
              <a:rPr lang="en-US" smtClean="0">
                <a:solidFill>
                  <a:srgbClr val="000000"/>
                </a:solidFill>
              </a:rPr>
              <a:pPr eaLnBrk="1" hangingPunct="1"/>
              <a:t>65</a:t>
            </a:fld>
            <a:endParaRPr lang="en-US" dirty="0" smtClean="0">
              <a:solidFill>
                <a:srgbClr val="000000"/>
              </a:solidFill>
            </a:endParaRPr>
          </a:p>
        </p:txBody>
      </p:sp>
      <p:sp>
        <p:nvSpPr>
          <p:cNvPr id="73732" name="Rectangle 2"/>
          <p:cNvSpPr>
            <a:spLocks noGrp="1" noChangeArrowheads="1"/>
          </p:cNvSpPr>
          <p:nvPr>
            <p:ph type="title"/>
          </p:nvPr>
        </p:nvSpPr>
        <p:spPr/>
        <p:txBody>
          <a:bodyPr/>
          <a:lstStyle/>
          <a:p>
            <a:r>
              <a:rPr lang="en-US" dirty="0" smtClean="0">
                <a:latin typeface="American Typewriter"/>
                <a:cs typeface="American Typewriter"/>
              </a:rPr>
              <a:t>Cultural Issues (cont’d.)</a:t>
            </a:r>
          </a:p>
        </p:txBody>
      </p:sp>
      <p:sp>
        <p:nvSpPr>
          <p:cNvPr id="73733" name="Rectangle 3"/>
          <p:cNvSpPr>
            <a:spLocks noGrp="1" noChangeArrowheads="1"/>
          </p:cNvSpPr>
          <p:nvPr>
            <p:ph type="body" idx="1"/>
          </p:nvPr>
        </p:nvSpPr>
        <p:spPr/>
        <p:txBody>
          <a:bodyPr/>
          <a:lstStyle/>
          <a:p>
            <a:r>
              <a:rPr lang="en-US" dirty="0" smtClean="0">
                <a:latin typeface="American Typewriter"/>
                <a:cs typeface="American Typewriter"/>
              </a:rPr>
              <a:t>Select icons carefully</a:t>
            </a:r>
          </a:p>
          <a:p>
            <a:pPr lvl="1"/>
            <a:r>
              <a:rPr lang="en-US" dirty="0" smtClean="0">
                <a:latin typeface="American Typewriter"/>
                <a:cs typeface="American Typewriter"/>
              </a:rPr>
              <a:t>Shopping cart versus shopping baskets, trolleys</a:t>
            </a:r>
          </a:p>
          <a:p>
            <a:pPr lvl="1"/>
            <a:r>
              <a:rPr lang="en-US" dirty="0" smtClean="0">
                <a:latin typeface="American Typewriter"/>
                <a:cs typeface="American Typewriter"/>
              </a:rPr>
              <a:t>Hand signal for “OK”: obscene gesture in Brazil</a:t>
            </a:r>
          </a:p>
          <a:p>
            <a:r>
              <a:rPr lang="en-US" dirty="0" smtClean="0">
                <a:latin typeface="American Typewriter"/>
                <a:cs typeface="American Typewriter"/>
              </a:rPr>
              <a:t>Dramatic cultural overtones</a:t>
            </a:r>
          </a:p>
          <a:p>
            <a:pPr lvl="1"/>
            <a:r>
              <a:rPr lang="en-US" dirty="0" smtClean="0">
                <a:latin typeface="American Typewriter"/>
                <a:cs typeface="American Typewriter"/>
              </a:rPr>
              <a:t>India: inappropriate to use cow image in cartoon</a:t>
            </a:r>
          </a:p>
          <a:p>
            <a:pPr lvl="1"/>
            <a:r>
              <a:rPr lang="en-US" dirty="0" smtClean="0">
                <a:latin typeface="American Typewriter"/>
                <a:cs typeface="American Typewriter"/>
              </a:rPr>
              <a:t>Muslim countries: offended by human arms or legs uncovered</a:t>
            </a:r>
          </a:p>
          <a:p>
            <a:pPr lvl="1"/>
            <a:r>
              <a:rPr lang="en-US" dirty="0" smtClean="0">
                <a:latin typeface="American Typewriter"/>
                <a:cs typeface="American Typewriter"/>
              </a:rPr>
              <a:t>White color (purity versus death)</a:t>
            </a:r>
          </a:p>
          <a:p>
            <a:pPr lvl="1"/>
            <a:r>
              <a:rPr lang="en-US" dirty="0" smtClean="0">
                <a:latin typeface="American Typewriter"/>
                <a:cs typeface="American Typewriter"/>
              </a:rPr>
              <a:t>Japan: number four is symbol of death</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35659C-544C-4CD5-A663-563D5E4693BE}" type="slidenum">
              <a:rPr lang="en-US" smtClean="0">
                <a:solidFill>
                  <a:srgbClr val="000000"/>
                </a:solidFill>
              </a:rPr>
              <a:pPr eaLnBrk="1" hangingPunct="1"/>
              <a:t>66</a:t>
            </a:fld>
            <a:endParaRPr lang="en-US" dirty="0" smtClean="0">
              <a:solidFill>
                <a:srgbClr val="000000"/>
              </a:solidFill>
            </a:endParaRPr>
          </a:p>
        </p:txBody>
      </p:sp>
      <p:sp>
        <p:nvSpPr>
          <p:cNvPr id="74756" name="Rectangle 2"/>
          <p:cNvSpPr>
            <a:spLocks noGrp="1" noChangeArrowheads="1"/>
          </p:cNvSpPr>
          <p:nvPr>
            <p:ph type="title"/>
          </p:nvPr>
        </p:nvSpPr>
        <p:spPr/>
        <p:txBody>
          <a:bodyPr/>
          <a:lstStyle/>
          <a:p>
            <a:r>
              <a:rPr lang="en-US" dirty="0" smtClean="0">
                <a:latin typeface="American Typewriter"/>
                <a:cs typeface="American Typewriter"/>
              </a:rPr>
              <a:t>Cultural Issues (cont’d.)</a:t>
            </a:r>
          </a:p>
        </p:txBody>
      </p:sp>
      <p:sp>
        <p:nvSpPr>
          <p:cNvPr id="74757" name="Rectangle 3"/>
          <p:cNvSpPr>
            <a:spLocks noGrp="1" noChangeArrowheads="1"/>
          </p:cNvSpPr>
          <p:nvPr>
            <p:ph type="body" idx="1"/>
          </p:nvPr>
        </p:nvSpPr>
        <p:spPr/>
        <p:txBody>
          <a:bodyPr/>
          <a:lstStyle/>
          <a:p>
            <a:r>
              <a:rPr lang="en-US" dirty="0" smtClean="0">
                <a:latin typeface="American Typewriter"/>
                <a:cs typeface="American Typewriter"/>
              </a:rPr>
              <a:t>Online business apprehension</a:t>
            </a:r>
          </a:p>
          <a:p>
            <a:pPr lvl="1"/>
            <a:r>
              <a:rPr lang="en-US" dirty="0" smtClean="0">
                <a:latin typeface="American Typewriter"/>
                <a:cs typeface="American Typewriter"/>
              </a:rPr>
              <a:t>Japanese shoppers’ unwillingness to pay by credit</a:t>
            </a:r>
          </a:p>
          <a:p>
            <a:r>
              <a:rPr lang="en-US" dirty="0" smtClean="0">
                <a:latin typeface="American Typewriter"/>
                <a:cs typeface="American Typewriter"/>
              </a:rPr>
              <a:t>Softbank</a:t>
            </a:r>
          </a:p>
          <a:p>
            <a:pPr lvl="1"/>
            <a:r>
              <a:rPr lang="en-US" dirty="0" smtClean="0">
                <a:latin typeface="American Typewriter"/>
                <a:cs typeface="American Typewriter"/>
              </a:rPr>
              <a:t>Devised a way to introduce electronic commerce to a reluctant Japanese population</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F47E42-3046-44F6-A398-4B07530A0C3D}" type="slidenum">
              <a:rPr lang="en-US" smtClean="0">
                <a:solidFill>
                  <a:srgbClr val="000000"/>
                </a:solidFill>
              </a:rPr>
              <a:pPr eaLnBrk="1" hangingPunct="1"/>
              <a:t>67</a:t>
            </a:fld>
            <a:endParaRPr lang="en-US" dirty="0" smtClean="0">
              <a:solidFill>
                <a:srgbClr val="000000"/>
              </a:solidFill>
            </a:endParaRPr>
          </a:p>
        </p:txBody>
      </p:sp>
      <p:sp>
        <p:nvSpPr>
          <p:cNvPr id="75780" name="Rectangle 2"/>
          <p:cNvSpPr>
            <a:spLocks noGrp="1" noChangeArrowheads="1"/>
          </p:cNvSpPr>
          <p:nvPr>
            <p:ph type="title"/>
          </p:nvPr>
        </p:nvSpPr>
        <p:spPr/>
        <p:txBody>
          <a:bodyPr/>
          <a:lstStyle/>
          <a:p>
            <a:r>
              <a:rPr lang="en-US" dirty="0" smtClean="0">
                <a:latin typeface="American Typewriter"/>
                <a:cs typeface="American Typewriter"/>
              </a:rPr>
              <a:t>Culture and Government</a:t>
            </a:r>
          </a:p>
        </p:txBody>
      </p:sp>
      <p:sp>
        <p:nvSpPr>
          <p:cNvPr id="75781" name="Rectangle 3"/>
          <p:cNvSpPr>
            <a:spLocks noGrp="1" noChangeArrowheads="1"/>
          </p:cNvSpPr>
          <p:nvPr>
            <p:ph type="body" idx="1"/>
          </p:nvPr>
        </p:nvSpPr>
        <p:spPr/>
        <p:txBody>
          <a:bodyPr/>
          <a:lstStyle/>
          <a:p>
            <a:r>
              <a:rPr lang="en-US" dirty="0" smtClean="0">
                <a:latin typeface="American Typewriter"/>
                <a:cs typeface="American Typewriter"/>
              </a:rPr>
              <a:t>Online discussion inhospitable to cultural environments</a:t>
            </a:r>
          </a:p>
          <a:p>
            <a:r>
              <a:rPr lang="en-US" dirty="0" smtClean="0">
                <a:latin typeface="American Typewriter"/>
                <a:cs typeface="American Typewriter"/>
              </a:rPr>
              <a:t>Government controls in some cultures</a:t>
            </a:r>
          </a:p>
          <a:p>
            <a:pPr lvl="1"/>
            <a:r>
              <a:rPr lang="en-US" dirty="0" smtClean="0">
                <a:latin typeface="American Typewriter"/>
                <a:cs typeface="American Typewriter"/>
              </a:rPr>
              <a:t>Unfettered communication not desired</a:t>
            </a:r>
          </a:p>
          <a:p>
            <a:pPr lvl="1"/>
            <a:r>
              <a:rPr lang="en-US" dirty="0" smtClean="0">
                <a:latin typeface="American Typewriter"/>
                <a:cs typeface="American Typewriter"/>
              </a:rPr>
              <a:t>Unfettered communication not considered acceptable</a:t>
            </a:r>
          </a:p>
          <a:p>
            <a:pPr lvl="2"/>
            <a:r>
              <a:rPr lang="en-US" dirty="0" smtClean="0">
                <a:latin typeface="American Typewriter"/>
                <a:cs typeface="American Typewriter"/>
              </a:rPr>
              <a:t>Denounced Internet material content</a:t>
            </a:r>
          </a:p>
          <a:p>
            <a:pPr lvl="1"/>
            <a:r>
              <a:rPr lang="en-US" dirty="0" smtClean="0">
                <a:latin typeface="American Typewriter"/>
                <a:cs typeface="American Typewriter"/>
              </a:rPr>
              <a:t>Unrestricted Internet access forbidden</a:t>
            </a:r>
          </a:p>
          <a:p>
            <a:pPr lvl="2"/>
            <a:r>
              <a:rPr lang="en-US" dirty="0" smtClean="0">
                <a:latin typeface="American Typewriter"/>
                <a:cs typeface="American Typewriter"/>
              </a:rPr>
              <a:t>Filter Web content</a:t>
            </a:r>
          </a:p>
          <a:p>
            <a:pPr lvl="1"/>
            <a:r>
              <a:rPr lang="en-US" dirty="0" smtClean="0">
                <a:latin typeface="American Typewriter"/>
                <a:cs typeface="American Typewriter"/>
              </a:rPr>
              <a:t>Regularly reviews ISPs and their records</a:t>
            </a:r>
          </a:p>
          <a:p>
            <a:pPr lvl="1"/>
            <a:r>
              <a:rPr lang="en-US" dirty="0" smtClean="0">
                <a:latin typeface="American Typewriter"/>
                <a:cs typeface="American Typewriter"/>
              </a:rPr>
              <a:t>Impose language requirements</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1EE2C1-97A6-48DC-9BAE-E3D50BF4F9EF}" type="slidenum">
              <a:rPr lang="en-US" smtClean="0">
                <a:solidFill>
                  <a:srgbClr val="000000"/>
                </a:solidFill>
              </a:rPr>
              <a:pPr eaLnBrk="1" hangingPunct="1"/>
              <a:t>68</a:t>
            </a:fld>
            <a:endParaRPr lang="en-US" dirty="0" smtClean="0">
              <a:solidFill>
                <a:srgbClr val="000000"/>
              </a:solidFill>
            </a:endParaRPr>
          </a:p>
        </p:txBody>
      </p:sp>
      <p:sp>
        <p:nvSpPr>
          <p:cNvPr id="76804" name="Rectangle 2"/>
          <p:cNvSpPr>
            <a:spLocks noGrp="1" noChangeArrowheads="1"/>
          </p:cNvSpPr>
          <p:nvPr>
            <p:ph type="title"/>
          </p:nvPr>
        </p:nvSpPr>
        <p:spPr/>
        <p:txBody>
          <a:bodyPr/>
          <a:lstStyle/>
          <a:p>
            <a:r>
              <a:rPr lang="en-US" dirty="0" smtClean="0">
                <a:latin typeface="American Typewriter"/>
                <a:cs typeface="American Typewriter"/>
              </a:rPr>
              <a:t>Culture and Government (cont’d.)</a:t>
            </a:r>
          </a:p>
        </p:txBody>
      </p:sp>
      <p:sp>
        <p:nvSpPr>
          <p:cNvPr id="76805" name="Rectangle 3"/>
          <p:cNvSpPr>
            <a:spLocks noGrp="1" noChangeArrowheads="1"/>
          </p:cNvSpPr>
          <p:nvPr>
            <p:ph type="body" idx="1"/>
          </p:nvPr>
        </p:nvSpPr>
        <p:spPr/>
        <p:txBody>
          <a:bodyPr/>
          <a:lstStyle/>
          <a:p>
            <a:pPr>
              <a:lnSpc>
                <a:spcPct val="90000"/>
              </a:lnSpc>
            </a:pPr>
            <a:r>
              <a:rPr lang="en-US" dirty="0" smtClean="0">
                <a:latin typeface="American Typewriter"/>
                <a:cs typeface="American Typewriter"/>
              </a:rPr>
              <a:t>Internet censorship</a:t>
            </a:r>
          </a:p>
          <a:p>
            <a:pPr lvl="1">
              <a:lnSpc>
                <a:spcPct val="90000"/>
              </a:lnSpc>
            </a:pPr>
            <a:r>
              <a:rPr lang="en-US" dirty="0" smtClean="0">
                <a:latin typeface="American Typewriter"/>
                <a:cs typeface="American Typewriter"/>
              </a:rPr>
              <a:t>Restricts electronic commerce</a:t>
            </a:r>
          </a:p>
          <a:p>
            <a:pPr lvl="1">
              <a:lnSpc>
                <a:spcPct val="90000"/>
              </a:lnSpc>
            </a:pPr>
            <a:r>
              <a:rPr lang="en-US" dirty="0" smtClean="0">
                <a:latin typeface="American Typewriter"/>
                <a:cs typeface="American Typewriter"/>
              </a:rPr>
              <a:t>Reduces online participant interest levels</a:t>
            </a:r>
          </a:p>
          <a:p>
            <a:pPr>
              <a:lnSpc>
                <a:spcPct val="90000"/>
              </a:lnSpc>
            </a:pPr>
            <a:r>
              <a:rPr lang="en-US" dirty="0" smtClean="0">
                <a:latin typeface="American Typewriter"/>
                <a:cs typeface="American Typewriter"/>
              </a:rPr>
              <a:t>China</a:t>
            </a:r>
          </a:p>
          <a:p>
            <a:pPr lvl="1">
              <a:lnSpc>
                <a:spcPct val="90000"/>
              </a:lnSpc>
            </a:pPr>
            <a:r>
              <a:rPr lang="en-US" dirty="0" smtClean="0">
                <a:latin typeface="American Typewriter"/>
                <a:cs typeface="American Typewriter"/>
              </a:rPr>
              <a:t>Wrestling with issues presented by the growth of the Internet as a vehicle for doing business</a:t>
            </a:r>
          </a:p>
          <a:p>
            <a:pPr lvl="1">
              <a:lnSpc>
                <a:spcPct val="90000"/>
              </a:lnSpc>
            </a:pPr>
            <a:r>
              <a:rPr lang="en-US" dirty="0" smtClean="0">
                <a:latin typeface="American Typewriter"/>
                <a:cs typeface="American Typewriter"/>
              </a:rPr>
              <a:t>Created complex set of registration requirements and regulations governing any business engaging in electronic commerce</a:t>
            </a:r>
          </a:p>
          <a:p>
            <a:pPr lvl="1">
              <a:lnSpc>
                <a:spcPct val="90000"/>
              </a:lnSpc>
            </a:pPr>
            <a:r>
              <a:rPr lang="en-US" dirty="0" smtClean="0">
                <a:latin typeface="American Typewriter"/>
                <a:cs typeface="American Typewriter"/>
              </a:rPr>
              <a:t>Regularly conducts reviews of ISPs and their records</a:t>
            </a:r>
          </a:p>
          <a:p>
            <a:pPr>
              <a:lnSpc>
                <a:spcPct val="90000"/>
              </a:lnSpc>
            </a:pPr>
            <a:r>
              <a:rPr lang="en-US" dirty="0" smtClean="0">
                <a:latin typeface="American Typewriter"/>
                <a:cs typeface="American Typewriter"/>
              </a:rPr>
              <a:t>Strong cultural requirements finding their way into the legal codes that govern business conduct</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4D3CAE-4B77-423B-94B5-64D2E7FAF6FE}" type="slidenum">
              <a:rPr lang="en-US" smtClean="0">
                <a:solidFill>
                  <a:srgbClr val="000000"/>
                </a:solidFill>
              </a:rPr>
              <a:pPr eaLnBrk="1" hangingPunct="1"/>
              <a:t>69</a:t>
            </a:fld>
            <a:endParaRPr lang="en-US" dirty="0" smtClean="0">
              <a:solidFill>
                <a:srgbClr val="000000"/>
              </a:solidFill>
            </a:endParaRPr>
          </a:p>
        </p:txBody>
      </p:sp>
      <p:sp>
        <p:nvSpPr>
          <p:cNvPr id="77828" name="Rectangle 2"/>
          <p:cNvSpPr>
            <a:spLocks noGrp="1" noChangeArrowheads="1"/>
          </p:cNvSpPr>
          <p:nvPr>
            <p:ph type="title"/>
          </p:nvPr>
        </p:nvSpPr>
        <p:spPr/>
        <p:txBody>
          <a:bodyPr/>
          <a:lstStyle/>
          <a:p>
            <a:r>
              <a:rPr lang="en-US" dirty="0" smtClean="0">
                <a:latin typeface="American Typewriter"/>
                <a:cs typeface="American Typewriter"/>
              </a:rPr>
              <a:t>Infrastructure Issues</a:t>
            </a:r>
          </a:p>
        </p:txBody>
      </p:sp>
      <p:sp>
        <p:nvSpPr>
          <p:cNvPr id="77829" name="Rectangle 3"/>
          <p:cNvSpPr>
            <a:spLocks noGrp="1" noChangeArrowheads="1"/>
          </p:cNvSpPr>
          <p:nvPr>
            <p:ph type="body" idx="1"/>
          </p:nvPr>
        </p:nvSpPr>
        <p:spPr/>
        <p:txBody>
          <a:bodyPr/>
          <a:lstStyle/>
          <a:p>
            <a:pPr>
              <a:lnSpc>
                <a:spcPct val="90000"/>
              </a:lnSpc>
            </a:pPr>
            <a:r>
              <a:rPr lang="en-US" dirty="0" smtClean="0">
                <a:latin typeface="American Typewriter"/>
                <a:cs typeface="American Typewriter"/>
              </a:rPr>
              <a:t>Internet infrastructure</a:t>
            </a:r>
          </a:p>
          <a:p>
            <a:pPr lvl="1">
              <a:lnSpc>
                <a:spcPct val="90000"/>
              </a:lnSpc>
            </a:pPr>
            <a:r>
              <a:rPr lang="en-US" dirty="0" smtClean="0">
                <a:latin typeface="American Typewriter"/>
                <a:cs typeface="American Typewriter"/>
              </a:rPr>
              <a:t>Computers and software connected to Internet</a:t>
            </a:r>
          </a:p>
          <a:p>
            <a:pPr lvl="1">
              <a:lnSpc>
                <a:spcPct val="90000"/>
              </a:lnSpc>
            </a:pPr>
            <a:r>
              <a:rPr lang="en-US" dirty="0" smtClean="0">
                <a:latin typeface="American Typewriter"/>
                <a:cs typeface="American Typewriter"/>
              </a:rPr>
              <a:t>Communications networks’ message packets travel</a:t>
            </a:r>
          </a:p>
          <a:p>
            <a:pPr>
              <a:lnSpc>
                <a:spcPct val="90000"/>
              </a:lnSpc>
            </a:pPr>
            <a:r>
              <a:rPr lang="en-US" dirty="0" smtClean="0">
                <a:latin typeface="American Typewriter"/>
                <a:cs typeface="American Typewriter"/>
              </a:rPr>
              <a:t>Infrastructure variations and inadequacies exist</a:t>
            </a:r>
          </a:p>
          <a:p>
            <a:pPr>
              <a:lnSpc>
                <a:spcPct val="90000"/>
              </a:lnSpc>
            </a:pPr>
            <a:r>
              <a:rPr lang="en-US" dirty="0" smtClean="0">
                <a:latin typeface="American Typewriter"/>
                <a:cs typeface="American Typewriter"/>
              </a:rPr>
              <a:t>Outside United States</a:t>
            </a:r>
          </a:p>
          <a:p>
            <a:pPr lvl="1">
              <a:lnSpc>
                <a:spcPct val="90000"/>
              </a:lnSpc>
            </a:pPr>
            <a:r>
              <a:rPr lang="en-US" dirty="0" smtClean="0">
                <a:latin typeface="American Typewriter"/>
                <a:cs typeface="American Typewriter"/>
              </a:rPr>
              <a:t>Government-owned industry</a:t>
            </a:r>
          </a:p>
          <a:p>
            <a:pPr lvl="2">
              <a:lnSpc>
                <a:spcPct val="90000"/>
              </a:lnSpc>
            </a:pPr>
            <a:r>
              <a:rPr lang="en-US" dirty="0" smtClean="0">
                <a:latin typeface="American Typewriter"/>
                <a:cs typeface="American Typewriter"/>
              </a:rPr>
              <a:t>Heavily regulated</a:t>
            </a:r>
          </a:p>
          <a:p>
            <a:pPr lvl="1">
              <a:lnSpc>
                <a:spcPct val="90000"/>
              </a:lnSpc>
            </a:pPr>
            <a:r>
              <a:rPr lang="en-US" dirty="0" smtClean="0">
                <a:latin typeface="American Typewriter"/>
                <a:cs typeface="American Typewriter"/>
              </a:rPr>
              <a:t>High local telephone connection costs</a:t>
            </a:r>
          </a:p>
          <a:p>
            <a:pPr lvl="2">
              <a:lnSpc>
                <a:spcPct val="90000"/>
              </a:lnSpc>
            </a:pPr>
            <a:r>
              <a:rPr lang="en-US" dirty="0" smtClean="0">
                <a:latin typeface="American Typewriter"/>
                <a:cs typeface="American Typewriter"/>
              </a:rPr>
              <a:t>Affect buying online behavior</a:t>
            </a:r>
          </a:p>
          <a:p>
            <a:pPr>
              <a:lnSpc>
                <a:spcPct val="90000"/>
              </a:lnSpc>
            </a:pPr>
            <a:r>
              <a:rPr lang="en-US" dirty="0" smtClean="0">
                <a:latin typeface="American Typewriter"/>
                <a:cs typeface="American Typewriter"/>
              </a:rPr>
              <a:t>International orders: global problem</a:t>
            </a:r>
          </a:p>
          <a:p>
            <a:pPr lvl="1">
              <a:lnSpc>
                <a:spcPct val="90000"/>
              </a:lnSpc>
            </a:pPr>
            <a:r>
              <a:rPr lang="en-US" dirty="0" smtClean="0">
                <a:latin typeface="American Typewriter"/>
                <a:cs typeface="American Typewriter"/>
              </a:rPr>
              <a:t>No process to handle order and paperwork</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A6BB7B-944D-4208-ADB9-C69D662D5FC6}" type="slidenum">
              <a:rPr lang="en-US" smtClean="0">
                <a:solidFill>
                  <a:srgbClr val="000000"/>
                </a:solidFill>
              </a:rPr>
              <a:pPr eaLnBrk="1" hangingPunct="1"/>
              <a:t>7</a:t>
            </a:fld>
            <a:endParaRPr lang="en-US" dirty="0" smtClean="0">
              <a:solidFill>
                <a:srgbClr val="000000"/>
              </a:solidFill>
            </a:endParaRPr>
          </a:p>
        </p:txBody>
      </p:sp>
      <p:sp>
        <p:nvSpPr>
          <p:cNvPr id="9220"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A8FB9A0-ABC6-418F-A645-AFA9CF3F3A8F}" type="slidenum">
              <a:rPr lang="en-US" sz="1400">
                <a:solidFill>
                  <a:srgbClr val="000000"/>
                </a:solidFill>
              </a:rPr>
              <a:pPr algn="r" eaLnBrk="1" hangingPunct="1"/>
              <a:t>7</a:t>
            </a:fld>
            <a:endParaRPr lang="en-US" sz="1400" dirty="0">
              <a:solidFill>
                <a:srgbClr val="000000"/>
              </a:solidFill>
            </a:endParaRPr>
          </a:p>
        </p:txBody>
      </p:sp>
      <p:sp>
        <p:nvSpPr>
          <p:cNvPr id="9221" name="Rectangle 6"/>
          <p:cNvSpPr>
            <a:spLocks noGrp="1" noChangeArrowheads="1"/>
          </p:cNvSpPr>
          <p:nvPr>
            <p:ph type="title" idx="4294967295"/>
          </p:nvPr>
        </p:nvSpPr>
        <p:spPr/>
        <p:txBody>
          <a:bodyPr/>
          <a:lstStyle/>
          <a:p>
            <a:pPr eaLnBrk="1" hangingPunct="1"/>
            <a:r>
              <a:rPr lang="en-US" dirty="0" smtClean="0">
                <a:latin typeface="American Typewriter"/>
                <a:cs typeface="American Typewriter"/>
              </a:rPr>
              <a:t>Overview (cont’d.)</a:t>
            </a:r>
          </a:p>
        </p:txBody>
      </p:sp>
      <p:sp>
        <p:nvSpPr>
          <p:cNvPr id="9222" name="Rectangle 7"/>
          <p:cNvSpPr>
            <a:spLocks noGrp="1" noChangeArrowheads="1"/>
          </p:cNvSpPr>
          <p:nvPr>
            <p:ph type="body" idx="4294967295"/>
          </p:nvPr>
        </p:nvSpPr>
        <p:spPr/>
        <p:txBody>
          <a:bodyPr/>
          <a:lstStyle/>
          <a:p>
            <a:r>
              <a:rPr lang="en-US" dirty="0" smtClean="0">
                <a:solidFill>
                  <a:schemeClr val="tx1"/>
                </a:solidFill>
                <a:latin typeface="American Typewriter"/>
                <a:cs typeface="American Typewriter"/>
              </a:rPr>
              <a:t>How businesses use value chains and SWOT</a:t>
            </a:r>
            <a:r>
              <a:rPr lang="en-US" dirty="0" smtClean="0">
                <a:latin typeface="American Typewriter"/>
                <a:cs typeface="American Typewriter"/>
              </a:rPr>
              <a:t> analysis to identify electronic commerce opportunities</a:t>
            </a:r>
          </a:p>
          <a:p>
            <a:r>
              <a:rPr lang="en-US" dirty="0" smtClean="0">
                <a:latin typeface="American Typewriter"/>
                <a:cs typeface="American Typewriter"/>
              </a:rPr>
              <a:t>The international nature of electronic commerce and the challenges that arise in engaging in electronic commerce on a global scale</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594272-5C5C-4D70-B0F7-5D8DD4F98B1F}" type="slidenum">
              <a:rPr lang="en-US" smtClean="0">
                <a:solidFill>
                  <a:srgbClr val="000000"/>
                </a:solidFill>
              </a:rPr>
              <a:pPr eaLnBrk="1" hangingPunct="1"/>
              <a:t>70</a:t>
            </a:fld>
            <a:endParaRPr lang="en-US" dirty="0" smtClean="0">
              <a:solidFill>
                <a:srgbClr val="000000"/>
              </a:solidFill>
            </a:endParaRPr>
          </a:p>
        </p:txBody>
      </p:sp>
      <p:sp>
        <p:nvSpPr>
          <p:cNvPr id="78852" name="Rectangle 2"/>
          <p:cNvSpPr>
            <a:spLocks noGrp="1" noChangeArrowheads="1"/>
          </p:cNvSpPr>
          <p:nvPr>
            <p:ph type="title"/>
          </p:nvPr>
        </p:nvSpPr>
        <p:spPr/>
        <p:txBody>
          <a:bodyPr/>
          <a:lstStyle/>
          <a:p>
            <a:r>
              <a:rPr lang="en-US" dirty="0" smtClean="0">
                <a:latin typeface="American Typewriter"/>
                <a:cs typeface="American Typewriter"/>
              </a:rPr>
              <a:t>Infrastructure Issues (cont’d.)</a:t>
            </a:r>
          </a:p>
        </p:txBody>
      </p:sp>
      <p:sp>
        <p:nvSpPr>
          <p:cNvPr id="78853" name="Rectangle 3"/>
          <p:cNvSpPr>
            <a:spLocks noGrp="1" noChangeArrowheads="1"/>
          </p:cNvSpPr>
          <p:nvPr>
            <p:ph type="body" idx="1"/>
          </p:nvPr>
        </p:nvSpPr>
        <p:spPr/>
        <p:txBody>
          <a:bodyPr/>
          <a:lstStyle/>
          <a:p>
            <a:r>
              <a:rPr lang="en-US" dirty="0" smtClean="0">
                <a:latin typeface="American Typewriter"/>
                <a:cs typeface="American Typewriter"/>
              </a:rPr>
              <a:t>Business face challenges posed by variations and inadequacies in the infrastructure supporting the Internet throughout the world</a:t>
            </a:r>
          </a:p>
          <a:p>
            <a:pPr lvl="1"/>
            <a:r>
              <a:rPr lang="en-US" dirty="0" smtClean="0">
                <a:latin typeface="American Typewriter"/>
                <a:cs typeface="American Typewriter"/>
              </a:rPr>
              <a:t>Local connection costs</a:t>
            </a:r>
          </a:p>
          <a:p>
            <a:pPr lvl="1"/>
            <a:r>
              <a:rPr lang="en-US" dirty="0" smtClean="0">
                <a:latin typeface="American Typewriter"/>
                <a:cs typeface="American Typewriter"/>
              </a:rPr>
              <a:t>Inability to handle order</a:t>
            </a:r>
          </a:p>
          <a:p>
            <a:r>
              <a:rPr lang="en-US" b="1" dirty="0" smtClean="0">
                <a:latin typeface="American Typewriter"/>
                <a:cs typeface="American Typewriter"/>
              </a:rPr>
              <a:t>Freight forwarder</a:t>
            </a:r>
          </a:p>
          <a:p>
            <a:pPr lvl="1"/>
            <a:r>
              <a:rPr lang="en-US" dirty="0" smtClean="0">
                <a:latin typeface="American Typewriter"/>
                <a:cs typeface="American Typewriter"/>
              </a:rPr>
              <a:t>Arranges international transactions’ shipping and insurance</a:t>
            </a:r>
          </a:p>
          <a:p>
            <a:r>
              <a:rPr lang="en-US" b="1" dirty="0" smtClean="0">
                <a:latin typeface="American Typewriter"/>
                <a:cs typeface="American Typewriter"/>
              </a:rPr>
              <a:t>Customs broker</a:t>
            </a:r>
          </a:p>
          <a:p>
            <a:pPr lvl="1"/>
            <a:r>
              <a:rPr lang="en-US" dirty="0" smtClean="0">
                <a:latin typeface="American Typewriter"/>
                <a:cs typeface="American Typewriter"/>
              </a:rPr>
              <a:t>Arranges tariff payment and compliance</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874513-DED7-4EC2-89F7-7B5F01FC6588}" type="slidenum">
              <a:rPr lang="en-US" smtClean="0">
                <a:solidFill>
                  <a:srgbClr val="000000"/>
                </a:solidFill>
              </a:rPr>
              <a:pPr eaLnBrk="1" hangingPunct="1"/>
              <a:t>71</a:t>
            </a:fld>
            <a:endParaRPr lang="en-US" dirty="0" smtClean="0">
              <a:solidFill>
                <a:srgbClr val="000000"/>
              </a:solidFill>
            </a:endParaRPr>
          </a:p>
        </p:txBody>
      </p:sp>
      <p:sp>
        <p:nvSpPr>
          <p:cNvPr id="79876" name="Rectangle 2"/>
          <p:cNvSpPr>
            <a:spLocks noGrp="1" noChangeArrowheads="1"/>
          </p:cNvSpPr>
          <p:nvPr>
            <p:ph type="title"/>
          </p:nvPr>
        </p:nvSpPr>
        <p:spPr/>
        <p:txBody>
          <a:bodyPr/>
          <a:lstStyle/>
          <a:p>
            <a:r>
              <a:rPr lang="en-US" dirty="0" smtClean="0">
                <a:latin typeface="American Typewriter"/>
                <a:cs typeface="American Typewriter"/>
              </a:rPr>
              <a:t>Infrastructure Issues (cont’d.)</a:t>
            </a:r>
          </a:p>
        </p:txBody>
      </p:sp>
      <p:sp>
        <p:nvSpPr>
          <p:cNvPr id="79877" name="Rectangle 3"/>
          <p:cNvSpPr>
            <a:spLocks noGrp="1" noChangeArrowheads="1"/>
          </p:cNvSpPr>
          <p:nvPr>
            <p:ph type="body" idx="1"/>
          </p:nvPr>
        </p:nvSpPr>
        <p:spPr/>
        <p:txBody>
          <a:bodyPr/>
          <a:lstStyle/>
          <a:p>
            <a:r>
              <a:rPr lang="en-US" b="1" dirty="0" smtClean="0">
                <a:latin typeface="American Typewriter"/>
                <a:cs typeface="American Typewriter"/>
              </a:rPr>
              <a:t>Bonded warehouse</a:t>
            </a:r>
          </a:p>
          <a:p>
            <a:pPr lvl="1"/>
            <a:r>
              <a:rPr lang="en-US" dirty="0" smtClean="0">
                <a:latin typeface="American Typewriter"/>
                <a:cs typeface="American Typewriter"/>
              </a:rPr>
              <a:t>Secure location</a:t>
            </a:r>
          </a:p>
          <a:p>
            <a:pPr lvl="1"/>
            <a:r>
              <a:rPr lang="en-US" dirty="0" smtClean="0">
                <a:latin typeface="American Typewriter"/>
                <a:cs typeface="American Typewriter"/>
              </a:rPr>
              <a:t>Holds international shipments until customs requirements or payments satisfied</a:t>
            </a:r>
          </a:p>
          <a:p>
            <a:r>
              <a:rPr lang="en-US" dirty="0" smtClean="0">
                <a:latin typeface="American Typewriter"/>
                <a:cs typeface="American Typewriter"/>
              </a:rPr>
              <a:t>Handling international transactions paperwork</a:t>
            </a:r>
          </a:p>
          <a:p>
            <a:pPr lvl="1"/>
            <a:r>
              <a:rPr lang="en-US" dirty="0" smtClean="0">
                <a:latin typeface="American Typewriter"/>
                <a:cs typeface="American Typewriter"/>
              </a:rPr>
              <a:t>Annual cost: $800 billion</a:t>
            </a:r>
          </a:p>
          <a:p>
            <a:pPr lvl="1"/>
            <a:r>
              <a:rPr lang="en-US" dirty="0" smtClean="0">
                <a:latin typeface="American Typewriter"/>
                <a:cs typeface="American Typewriter"/>
              </a:rPr>
              <a:t>Software automates some paperwork</a:t>
            </a:r>
          </a:p>
          <a:p>
            <a:pPr lvl="2"/>
            <a:r>
              <a:rPr lang="en-US" dirty="0" smtClean="0">
                <a:latin typeface="American Typewriter"/>
                <a:cs typeface="American Typewriter"/>
              </a:rPr>
              <a:t>Countries have own paper-based forms, procedures</a:t>
            </a:r>
          </a:p>
          <a:p>
            <a:pPr lvl="2"/>
            <a:r>
              <a:rPr lang="en-US" dirty="0" smtClean="0">
                <a:latin typeface="American Typewriter"/>
                <a:cs typeface="American Typewriter"/>
              </a:rPr>
              <a:t>Countries have incompatible computer systems</a:t>
            </a:r>
          </a:p>
          <a:p>
            <a:r>
              <a:rPr lang="en-US" dirty="0" smtClean="0">
                <a:latin typeface="American Typewriter"/>
                <a:cs typeface="American Typewriter"/>
              </a:rPr>
              <a:t>See Figure 1-14: complex information flows</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5DB37F-D8D4-4912-9F10-2A716F36091E}" type="slidenum">
              <a:rPr lang="en-US" smtClean="0">
                <a:solidFill>
                  <a:srgbClr val="000000"/>
                </a:solidFill>
              </a:rPr>
              <a:pPr eaLnBrk="1" hangingPunct="1"/>
              <a:t>72</a:t>
            </a:fld>
            <a:endParaRPr lang="en-US" dirty="0" smtClean="0">
              <a:solidFill>
                <a:srgbClr val="000000"/>
              </a:solidFill>
            </a:endParaRPr>
          </a:p>
        </p:txBody>
      </p:sp>
      <p:sp>
        <p:nvSpPr>
          <p:cNvPr id="81924"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F0BF789-59F1-4BAF-9503-311E6392AE6B}" type="slidenum">
              <a:rPr lang="en-US" sz="1400">
                <a:solidFill>
                  <a:srgbClr val="000000"/>
                </a:solidFill>
              </a:rPr>
              <a:pPr algn="r" eaLnBrk="1" hangingPunct="1"/>
              <a:t>72</a:t>
            </a:fld>
            <a:endParaRPr lang="en-US" sz="1400" dirty="0">
              <a:solidFill>
                <a:srgbClr val="000000"/>
              </a:solidFill>
            </a:endParaRPr>
          </a:p>
        </p:txBody>
      </p:sp>
      <p:sp>
        <p:nvSpPr>
          <p:cNvPr id="81925" name="Rectangle 2"/>
          <p:cNvSpPr>
            <a:spLocks noGrp="1" noChangeArrowheads="1"/>
          </p:cNvSpPr>
          <p:nvPr>
            <p:ph type="title"/>
          </p:nvPr>
        </p:nvSpPr>
        <p:spPr/>
        <p:txBody>
          <a:bodyPr/>
          <a:lstStyle/>
          <a:p>
            <a:pPr eaLnBrk="1" hangingPunct="1"/>
            <a:r>
              <a:rPr lang="en-US" dirty="0" smtClean="0">
                <a:latin typeface="American Typewriter"/>
                <a:cs typeface="American Typewriter"/>
              </a:rPr>
              <a:t>Summary</a:t>
            </a:r>
          </a:p>
        </p:txBody>
      </p:sp>
      <p:sp>
        <p:nvSpPr>
          <p:cNvPr id="81926" name="Rectangle 3"/>
          <p:cNvSpPr>
            <a:spLocks noGrp="1" noChangeArrowheads="1"/>
          </p:cNvSpPr>
          <p:nvPr>
            <p:ph type="body" idx="1"/>
          </p:nvPr>
        </p:nvSpPr>
        <p:spPr/>
        <p:txBody>
          <a:bodyPr/>
          <a:lstStyle/>
          <a:p>
            <a:r>
              <a:rPr lang="en-US" dirty="0" smtClean="0">
                <a:latin typeface="American Typewriter"/>
                <a:cs typeface="American Typewriter"/>
              </a:rPr>
              <a:t>Electronic commerce</a:t>
            </a:r>
          </a:p>
          <a:p>
            <a:pPr lvl="1"/>
            <a:r>
              <a:rPr lang="en-US" dirty="0" smtClean="0">
                <a:latin typeface="American Typewriter"/>
                <a:cs typeface="American Typewriter"/>
              </a:rPr>
              <a:t>Application of new Internet and Web technologies</a:t>
            </a:r>
          </a:p>
          <a:p>
            <a:pPr lvl="2"/>
            <a:r>
              <a:rPr lang="en-US" dirty="0" smtClean="0">
                <a:latin typeface="American Typewriter"/>
                <a:cs typeface="American Typewriter"/>
              </a:rPr>
              <a:t>Helps individuals, businesses, other organizations conduct effective business</a:t>
            </a:r>
          </a:p>
          <a:p>
            <a:pPr lvl="1"/>
            <a:r>
              <a:rPr lang="en-US" dirty="0" smtClean="0">
                <a:latin typeface="American Typewriter"/>
                <a:cs typeface="American Typewriter"/>
              </a:rPr>
              <a:t>Adopted in waves of change</a:t>
            </a:r>
          </a:p>
          <a:p>
            <a:pPr lvl="2"/>
            <a:r>
              <a:rPr lang="en-US" dirty="0" smtClean="0">
                <a:latin typeface="American Typewriter"/>
                <a:cs typeface="American Typewriter"/>
              </a:rPr>
              <a:t>First wave ended in 2000</a:t>
            </a:r>
          </a:p>
          <a:p>
            <a:pPr lvl="2"/>
            <a:r>
              <a:rPr lang="en-US" dirty="0" smtClean="0">
                <a:latin typeface="American Typewriter"/>
                <a:cs typeface="American Typewriter"/>
              </a:rPr>
              <a:t>Second wave focuses on improving specific business processes</a:t>
            </a:r>
          </a:p>
          <a:p>
            <a:pPr lvl="2"/>
            <a:r>
              <a:rPr lang="en-US" dirty="0" smtClean="0">
                <a:latin typeface="American Typewriter"/>
                <a:cs typeface="American Typewriter"/>
              </a:rPr>
              <a:t>Third wave relies on availability of mobile devices with Internet connectivity</a:t>
            </a:r>
          </a:p>
          <a:p>
            <a:pPr lvl="2">
              <a:lnSpc>
                <a:spcPct val="90000"/>
              </a:lnSpc>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smtClean="0">
                <a:latin typeface="American Typewriter"/>
                <a:cs typeface="American Typewriter"/>
              </a:rPr>
              <a:t>Summary</a:t>
            </a:r>
          </a:p>
        </p:txBody>
      </p:sp>
      <p:sp>
        <p:nvSpPr>
          <p:cNvPr id="82947" name="Content Placeholder 2"/>
          <p:cNvSpPr>
            <a:spLocks noGrp="1"/>
          </p:cNvSpPr>
          <p:nvPr>
            <p:ph idx="1"/>
          </p:nvPr>
        </p:nvSpPr>
        <p:spPr/>
        <p:txBody>
          <a:bodyPr/>
          <a:lstStyle/>
          <a:p>
            <a:r>
              <a:rPr lang="en-US" dirty="0" smtClean="0">
                <a:latin typeface="American Typewriter"/>
                <a:cs typeface="American Typewriter"/>
              </a:rPr>
              <a:t>Technology improvements</a:t>
            </a:r>
          </a:p>
          <a:p>
            <a:pPr lvl="1"/>
            <a:r>
              <a:rPr lang="en-US" dirty="0" smtClean="0">
                <a:latin typeface="American Typewriter"/>
                <a:cs typeface="American Typewriter"/>
              </a:rPr>
              <a:t>Create new products and services</a:t>
            </a:r>
          </a:p>
          <a:p>
            <a:pPr lvl="1"/>
            <a:r>
              <a:rPr lang="en-US" dirty="0" smtClean="0">
                <a:latin typeface="American Typewriter"/>
                <a:cs typeface="American Typewriter"/>
              </a:rPr>
              <a:t>Improved promotion, marketing, delivery of existing offerings</a:t>
            </a:r>
          </a:p>
          <a:p>
            <a:pPr lvl="1"/>
            <a:r>
              <a:rPr lang="en-US" dirty="0" smtClean="0">
                <a:latin typeface="American Typewriter"/>
                <a:cs typeface="American Typewriter"/>
              </a:rPr>
              <a:t>Improve purchasing and supply activities</a:t>
            </a:r>
          </a:p>
          <a:p>
            <a:pPr lvl="1"/>
            <a:r>
              <a:rPr lang="en-US" dirty="0" smtClean="0">
                <a:latin typeface="American Typewriter"/>
                <a:cs typeface="American Typewriter"/>
              </a:rPr>
              <a:t>Identify new customers</a:t>
            </a:r>
          </a:p>
          <a:p>
            <a:pPr lvl="1"/>
            <a:r>
              <a:rPr lang="en-US" dirty="0" smtClean="0">
                <a:latin typeface="American Typewriter"/>
                <a:cs typeface="American Typewriter"/>
              </a:rPr>
              <a:t>Operate finance, administration, human resource management activities more efficiently</a:t>
            </a:r>
          </a:p>
          <a:p>
            <a:pPr lvl="1"/>
            <a:r>
              <a:rPr lang="en-US" dirty="0" smtClean="0">
                <a:latin typeface="American Typewriter"/>
                <a:cs typeface="American Typewriter"/>
              </a:rPr>
              <a:t>Reduce transaction costs</a:t>
            </a:r>
          </a:p>
          <a:p>
            <a:pPr lvl="1"/>
            <a:r>
              <a:rPr lang="en-US" dirty="0" smtClean="0">
                <a:latin typeface="American Typewriter"/>
                <a:cs typeface="American Typewriter"/>
              </a:rPr>
              <a:t>Create network economic effects</a:t>
            </a:r>
          </a:p>
          <a:p>
            <a:pPr lvl="2"/>
            <a:r>
              <a:rPr lang="en-US" dirty="0" smtClean="0">
                <a:latin typeface="American Typewriter"/>
                <a:cs typeface="American Typewriter"/>
              </a:rPr>
              <a:t>Leads to greater revenue opportunities</a:t>
            </a:r>
          </a:p>
          <a:p>
            <a:endParaRPr lang="en-US" dirty="0" smtClean="0"/>
          </a:p>
        </p:txBody>
      </p:sp>
      <p:sp>
        <p:nvSpPr>
          <p:cNvPr id="829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D395BF-3D9C-4F82-ACB6-B7966C3C5343}" type="slidenum">
              <a:rPr lang="en-US" smtClean="0">
                <a:solidFill>
                  <a:srgbClr val="000000"/>
                </a:solidFill>
              </a:rPr>
              <a:pPr eaLnBrk="1" hangingPunct="1"/>
              <a:t>73</a:t>
            </a:fld>
            <a:endParaRPr lang="en-US" dirty="0" smtClean="0">
              <a:solidFill>
                <a:srgbClr val="00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94605A-0DA1-479B-A4CD-29CC7F814EAE}" type="slidenum">
              <a:rPr lang="en-US" smtClean="0">
                <a:solidFill>
                  <a:srgbClr val="000000"/>
                </a:solidFill>
              </a:rPr>
              <a:pPr eaLnBrk="1" hangingPunct="1"/>
              <a:t>74</a:t>
            </a:fld>
            <a:endParaRPr lang="en-US" dirty="0" smtClean="0">
              <a:solidFill>
                <a:srgbClr val="000000"/>
              </a:solidFill>
            </a:endParaRPr>
          </a:p>
        </p:txBody>
      </p:sp>
      <p:sp>
        <p:nvSpPr>
          <p:cNvPr id="83972"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D7F7348-8E87-4EAF-AE91-02D40CCFB28F}" type="slidenum">
              <a:rPr lang="en-US" sz="1400">
                <a:solidFill>
                  <a:srgbClr val="000000"/>
                </a:solidFill>
              </a:rPr>
              <a:pPr algn="r" eaLnBrk="1" hangingPunct="1"/>
              <a:t>74</a:t>
            </a:fld>
            <a:endParaRPr lang="en-US" sz="1400" dirty="0">
              <a:solidFill>
                <a:srgbClr val="000000"/>
              </a:solidFill>
            </a:endParaRPr>
          </a:p>
        </p:txBody>
      </p:sp>
      <p:sp>
        <p:nvSpPr>
          <p:cNvPr id="83973"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Summary (cont’d.)</a:t>
            </a:r>
          </a:p>
        </p:txBody>
      </p:sp>
      <p:sp>
        <p:nvSpPr>
          <p:cNvPr id="83974" name="Rectangle 3"/>
          <p:cNvSpPr>
            <a:spLocks noGrp="1" noChangeArrowheads="1"/>
          </p:cNvSpPr>
          <p:nvPr>
            <p:ph type="body" idx="4294967295"/>
          </p:nvPr>
        </p:nvSpPr>
        <p:spPr/>
        <p:txBody>
          <a:bodyPr/>
          <a:lstStyle/>
          <a:p>
            <a:r>
              <a:rPr lang="en-US" dirty="0" smtClean="0">
                <a:latin typeface="American Typewriter"/>
                <a:cs typeface="American Typewriter"/>
              </a:rPr>
              <a:t> Electronic commerce</a:t>
            </a:r>
          </a:p>
          <a:p>
            <a:pPr lvl="1"/>
            <a:r>
              <a:rPr lang="en-US" dirty="0" smtClean="0">
                <a:latin typeface="American Typewriter"/>
                <a:cs typeface="American Typewriter"/>
              </a:rPr>
              <a:t>Fits into markets, hierarchies, networks</a:t>
            </a:r>
          </a:p>
          <a:p>
            <a:r>
              <a:rPr lang="en-US" dirty="0" smtClean="0">
                <a:latin typeface="American Typewriter"/>
                <a:cs typeface="American Typewriter"/>
              </a:rPr>
              <a:t>Value chains</a:t>
            </a:r>
          </a:p>
          <a:p>
            <a:pPr lvl="1"/>
            <a:r>
              <a:rPr lang="en-US" dirty="0" smtClean="0">
                <a:latin typeface="American Typewriter"/>
                <a:cs typeface="American Typewriter"/>
              </a:rPr>
              <a:t>Occur at business unit, industry levels</a:t>
            </a:r>
          </a:p>
          <a:p>
            <a:r>
              <a:rPr lang="en-US" dirty="0" smtClean="0">
                <a:latin typeface="American Typewriter"/>
                <a:cs typeface="American Typewriter"/>
              </a:rPr>
              <a:t>Value chains and SWOT analysis</a:t>
            </a:r>
          </a:p>
          <a:p>
            <a:pPr lvl="1"/>
            <a:r>
              <a:rPr lang="en-US" dirty="0" smtClean="0">
                <a:latin typeface="American Typewriter"/>
                <a:cs typeface="American Typewriter"/>
              </a:rPr>
              <a:t>Tools to understand business processes</a:t>
            </a:r>
          </a:p>
          <a:p>
            <a:pPr lvl="2"/>
            <a:r>
              <a:rPr lang="en-US" dirty="0" smtClean="0">
                <a:latin typeface="American Typewriter"/>
                <a:cs typeface="American Typewriter"/>
              </a:rPr>
              <a:t>Analyze suitability for electronic commerce implementation</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AEB17F-59E2-46B1-9B59-AF6A4DDE3BBF}" type="slidenum">
              <a:rPr lang="en-US" smtClean="0">
                <a:solidFill>
                  <a:srgbClr val="000000"/>
                </a:solidFill>
              </a:rPr>
              <a:pPr eaLnBrk="1" hangingPunct="1"/>
              <a:t>75</a:t>
            </a:fld>
            <a:endParaRPr lang="en-US" dirty="0" smtClean="0">
              <a:solidFill>
                <a:srgbClr val="000000"/>
              </a:solidFill>
            </a:endParaRPr>
          </a:p>
        </p:txBody>
      </p:sp>
      <p:sp>
        <p:nvSpPr>
          <p:cNvPr id="84996"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5E4C88D-95D7-4A8D-BB32-9BC27084D008}" type="slidenum">
              <a:rPr lang="en-US" sz="1400">
                <a:solidFill>
                  <a:srgbClr val="000000"/>
                </a:solidFill>
              </a:rPr>
              <a:pPr algn="r" eaLnBrk="1" hangingPunct="1"/>
              <a:t>75</a:t>
            </a:fld>
            <a:endParaRPr lang="en-US" sz="1400" dirty="0">
              <a:solidFill>
                <a:srgbClr val="000000"/>
              </a:solidFill>
            </a:endParaRPr>
          </a:p>
        </p:txBody>
      </p:sp>
      <p:sp>
        <p:nvSpPr>
          <p:cNvPr id="84997"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Summary (cont’d.)</a:t>
            </a:r>
          </a:p>
        </p:txBody>
      </p:sp>
      <p:sp>
        <p:nvSpPr>
          <p:cNvPr id="84998" name="Rectangle 3"/>
          <p:cNvSpPr>
            <a:spLocks noGrp="1" noChangeArrowheads="1"/>
          </p:cNvSpPr>
          <p:nvPr>
            <p:ph type="body" idx="4294967295"/>
          </p:nvPr>
        </p:nvSpPr>
        <p:spPr/>
        <p:txBody>
          <a:bodyPr/>
          <a:lstStyle/>
          <a:p>
            <a:r>
              <a:rPr lang="en-US" dirty="0" smtClean="0">
                <a:latin typeface="American Typewriter"/>
                <a:cs typeface="American Typewriter"/>
              </a:rPr>
              <a:t>Key international commerce issues</a:t>
            </a:r>
          </a:p>
          <a:p>
            <a:pPr lvl="1"/>
            <a:r>
              <a:rPr lang="en-US" dirty="0" smtClean="0">
                <a:latin typeface="American Typewriter"/>
                <a:cs typeface="American Typewriter"/>
              </a:rPr>
              <a:t>Trust </a:t>
            </a:r>
          </a:p>
          <a:p>
            <a:pPr lvl="1"/>
            <a:r>
              <a:rPr lang="en-US" dirty="0" smtClean="0">
                <a:latin typeface="American Typewriter"/>
                <a:cs typeface="American Typewriter"/>
              </a:rPr>
              <a:t>Culture and language</a:t>
            </a:r>
          </a:p>
          <a:p>
            <a:pPr lvl="1"/>
            <a:r>
              <a:rPr lang="en-US" dirty="0" smtClean="0">
                <a:latin typeface="American Typewriter"/>
                <a:cs typeface="American Typewriter"/>
              </a:rPr>
              <a:t>Government</a:t>
            </a:r>
          </a:p>
          <a:p>
            <a:pPr lvl="1"/>
            <a:r>
              <a:rPr lang="en-US" dirty="0" smtClean="0">
                <a:latin typeface="American Typewriter"/>
                <a:cs typeface="American Typewriter"/>
              </a:rPr>
              <a:t>Infrastructure</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B0BF3F-07EE-4DB8-8801-135122988FA0}" type="slidenum">
              <a:rPr lang="en-US" smtClean="0">
                <a:solidFill>
                  <a:srgbClr val="000000"/>
                </a:solidFill>
              </a:rPr>
              <a:pPr eaLnBrk="1" hangingPunct="1"/>
              <a:t>8</a:t>
            </a:fld>
            <a:endParaRPr lang="en-US" dirty="0" smtClean="0">
              <a:solidFill>
                <a:srgbClr val="000000"/>
              </a:solidFill>
            </a:endParaRPr>
          </a:p>
        </p:txBody>
      </p:sp>
      <p:sp>
        <p:nvSpPr>
          <p:cNvPr id="12292"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E8C3692-6C8F-4CC4-A799-A718E65D5B98}" type="slidenum">
              <a:rPr lang="en-US" sz="1400">
                <a:solidFill>
                  <a:srgbClr val="000000"/>
                </a:solidFill>
              </a:rPr>
              <a:pPr algn="r" eaLnBrk="1" hangingPunct="1"/>
              <a:t>8</a:t>
            </a:fld>
            <a:endParaRPr lang="en-US" sz="1400" dirty="0">
              <a:solidFill>
                <a:srgbClr val="000000"/>
              </a:solidFill>
            </a:endParaRPr>
          </a:p>
        </p:txBody>
      </p:sp>
      <p:sp>
        <p:nvSpPr>
          <p:cNvPr id="12293" name="Rectangle 7"/>
          <p:cNvSpPr>
            <a:spLocks noGrp="1" noChangeArrowheads="1"/>
          </p:cNvSpPr>
          <p:nvPr>
            <p:ph type="title" idx="4294967295"/>
          </p:nvPr>
        </p:nvSpPr>
        <p:spPr/>
        <p:txBody>
          <a:bodyPr/>
          <a:lstStyle/>
          <a:p>
            <a:r>
              <a:rPr lang="en-US" dirty="0" smtClean="0">
                <a:latin typeface="American Typewriter"/>
                <a:cs typeface="American Typewriter"/>
              </a:rPr>
              <a:t>Electronic Commerce and Electronic Business</a:t>
            </a:r>
          </a:p>
        </p:txBody>
      </p:sp>
      <p:sp>
        <p:nvSpPr>
          <p:cNvPr id="12294" name="Rectangle 8"/>
          <p:cNvSpPr>
            <a:spLocks noGrp="1" noChangeArrowheads="1"/>
          </p:cNvSpPr>
          <p:nvPr>
            <p:ph type="body" idx="4294967295"/>
          </p:nvPr>
        </p:nvSpPr>
        <p:spPr/>
        <p:txBody>
          <a:bodyPr/>
          <a:lstStyle/>
          <a:p>
            <a:pPr>
              <a:lnSpc>
                <a:spcPct val="90000"/>
              </a:lnSpc>
            </a:pPr>
            <a:r>
              <a:rPr lang="en-US" b="1" dirty="0" smtClean="0">
                <a:latin typeface="American Typewriter"/>
                <a:cs typeface="American Typewriter"/>
              </a:rPr>
              <a:t>Electronic commerce</a:t>
            </a:r>
          </a:p>
          <a:p>
            <a:pPr lvl="1">
              <a:lnSpc>
                <a:spcPct val="90000"/>
              </a:lnSpc>
            </a:pPr>
            <a:r>
              <a:rPr lang="en-US" dirty="0" smtClean="0">
                <a:latin typeface="American Typewriter"/>
                <a:cs typeface="American Typewriter"/>
              </a:rPr>
              <a:t>Shopping on the Web</a:t>
            </a:r>
          </a:p>
          <a:p>
            <a:pPr lvl="1">
              <a:lnSpc>
                <a:spcPct val="90000"/>
              </a:lnSpc>
            </a:pPr>
            <a:r>
              <a:rPr lang="en-US" dirty="0" smtClean="0">
                <a:latin typeface="American Typewriter"/>
                <a:cs typeface="American Typewriter"/>
              </a:rPr>
              <a:t>Businesses trading with other businesses</a:t>
            </a:r>
          </a:p>
          <a:p>
            <a:pPr lvl="1">
              <a:lnSpc>
                <a:spcPct val="90000"/>
              </a:lnSpc>
            </a:pPr>
            <a:r>
              <a:rPr lang="en-US" dirty="0" smtClean="0">
                <a:latin typeface="American Typewriter"/>
                <a:cs typeface="American Typewriter"/>
              </a:rPr>
              <a:t>Internal company processes</a:t>
            </a:r>
          </a:p>
          <a:p>
            <a:pPr lvl="1">
              <a:lnSpc>
                <a:spcPct val="90000"/>
              </a:lnSpc>
            </a:pPr>
            <a:r>
              <a:rPr lang="en-US" dirty="0" smtClean="0">
                <a:latin typeface="American Typewriter"/>
                <a:cs typeface="American Typewriter"/>
              </a:rPr>
              <a:t>Broader term: </a:t>
            </a:r>
            <a:r>
              <a:rPr lang="en-US" b="1" dirty="0" smtClean="0">
                <a:latin typeface="American Typewriter"/>
                <a:cs typeface="American Typewriter"/>
              </a:rPr>
              <a:t>electronic business</a:t>
            </a:r>
            <a:r>
              <a:rPr lang="en-US" dirty="0" smtClean="0">
                <a:latin typeface="American Typewriter"/>
                <a:cs typeface="American Typewriter"/>
              </a:rPr>
              <a:t> (</a:t>
            </a:r>
            <a:r>
              <a:rPr lang="en-US" b="1" dirty="0" smtClean="0">
                <a:latin typeface="American Typewriter"/>
                <a:cs typeface="American Typewriter"/>
              </a:rPr>
              <a:t>e-business</a:t>
            </a:r>
            <a:r>
              <a:rPr lang="en-US" dirty="0" smtClean="0">
                <a:latin typeface="American Typewriter"/>
                <a:cs typeface="American Typewriter"/>
              </a:rPr>
              <a:t>)</a:t>
            </a:r>
          </a:p>
          <a:p>
            <a:pPr>
              <a:lnSpc>
                <a:spcPct val="90000"/>
              </a:lnSpc>
            </a:pPr>
            <a:r>
              <a:rPr lang="en-US" dirty="0" smtClean="0">
                <a:latin typeface="American Typewriter"/>
                <a:cs typeface="American Typewriter"/>
              </a:rPr>
              <a:t>Electronic commerce includes: </a:t>
            </a:r>
          </a:p>
          <a:p>
            <a:pPr lvl="1">
              <a:lnSpc>
                <a:spcPct val="90000"/>
              </a:lnSpc>
            </a:pPr>
            <a:r>
              <a:rPr lang="en-US" dirty="0" smtClean="0">
                <a:latin typeface="American Typewriter"/>
                <a:cs typeface="American Typewriter"/>
              </a:rPr>
              <a:t>All business activities using Internet technologies</a:t>
            </a:r>
          </a:p>
          <a:p>
            <a:pPr lvl="2">
              <a:lnSpc>
                <a:spcPct val="90000"/>
              </a:lnSpc>
            </a:pPr>
            <a:r>
              <a:rPr lang="en-US" dirty="0" smtClean="0">
                <a:latin typeface="American Typewriter"/>
                <a:cs typeface="American Typewriter"/>
              </a:rPr>
              <a:t>Internet and World Wide Web (Web)</a:t>
            </a:r>
          </a:p>
          <a:p>
            <a:pPr lvl="2">
              <a:lnSpc>
                <a:spcPct val="90000"/>
              </a:lnSpc>
            </a:pPr>
            <a:r>
              <a:rPr lang="en-US" dirty="0" smtClean="0">
                <a:latin typeface="American Typewriter"/>
                <a:cs typeface="American Typewriter"/>
              </a:rPr>
              <a:t>Wireless transmissions on mobile telephone networks</a:t>
            </a:r>
          </a:p>
          <a:p>
            <a:pPr>
              <a:lnSpc>
                <a:spcPct val="90000"/>
              </a:lnSpc>
            </a:pPr>
            <a:r>
              <a:rPr lang="en-US" b="1" dirty="0" smtClean="0">
                <a:latin typeface="American Typewriter"/>
                <a:cs typeface="American Typewriter"/>
              </a:rPr>
              <a:t>Dot-com </a:t>
            </a:r>
            <a:r>
              <a:rPr lang="en-US" dirty="0" smtClean="0">
                <a:latin typeface="American Typewriter"/>
                <a:cs typeface="American Typewriter"/>
              </a:rPr>
              <a:t>(</a:t>
            </a:r>
            <a:r>
              <a:rPr lang="en-US" b="1" dirty="0" smtClean="0">
                <a:latin typeface="American Typewriter"/>
                <a:cs typeface="American Typewriter"/>
              </a:rPr>
              <a:t>pure</a:t>
            </a:r>
            <a:r>
              <a:rPr lang="en-US" dirty="0" smtClean="0">
                <a:latin typeface="American Typewriter"/>
                <a:cs typeface="American Typewriter"/>
              </a:rPr>
              <a:t> </a:t>
            </a:r>
            <a:r>
              <a:rPr lang="en-US" b="1" dirty="0" smtClean="0">
                <a:latin typeface="American Typewriter"/>
                <a:cs typeface="American Typewriter"/>
              </a:rPr>
              <a:t>dot-com</a:t>
            </a:r>
            <a:r>
              <a:rPr lang="en-US" dirty="0" smtClean="0">
                <a:latin typeface="American Typewriter"/>
                <a:cs typeface="American Typewriter"/>
              </a:rPr>
              <a:t>)</a:t>
            </a:r>
          </a:p>
          <a:p>
            <a:pPr lvl="1">
              <a:lnSpc>
                <a:spcPct val="90000"/>
              </a:lnSpc>
            </a:pPr>
            <a:r>
              <a:rPr lang="en-US" dirty="0" smtClean="0">
                <a:latin typeface="American Typewriter"/>
                <a:cs typeface="American Typewriter"/>
              </a:rPr>
              <a:t>Businesses operating only online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790F3F-58C9-4181-BCA8-D973BDB0D0C3}" type="slidenum">
              <a:rPr lang="en-US" smtClean="0">
                <a:solidFill>
                  <a:srgbClr val="000000"/>
                </a:solidFill>
              </a:rPr>
              <a:pPr eaLnBrk="1" hangingPunct="1"/>
              <a:t>9</a:t>
            </a:fld>
            <a:endParaRPr lang="en-US" dirty="0" smtClean="0">
              <a:solidFill>
                <a:srgbClr val="000000"/>
              </a:solidFill>
            </a:endParaRPr>
          </a:p>
        </p:txBody>
      </p:sp>
      <p:sp>
        <p:nvSpPr>
          <p:cNvPr id="13316"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3385164-6C42-40FF-9C00-9D0463F34ED2}" type="slidenum">
              <a:rPr lang="en-US" sz="1400">
                <a:solidFill>
                  <a:srgbClr val="000000"/>
                </a:solidFill>
              </a:rPr>
              <a:pPr algn="r" eaLnBrk="1" hangingPunct="1"/>
              <a:t>9</a:t>
            </a:fld>
            <a:endParaRPr lang="en-US" sz="1400" dirty="0">
              <a:solidFill>
                <a:srgbClr val="000000"/>
              </a:solidFill>
            </a:endParaRPr>
          </a:p>
        </p:txBody>
      </p:sp>
      <p:sp>
        <p:nvSpPr>
          <p:cNvPr id="13317" name="Rectangle 2"/>
          <p:cNvSpPr>
            <a:spLocks noGrp="1" noChangeArrowheads="1"/>
          </p:cNvSpPr>
          <p:nvPr>
            <p:ph type="title" idx="4294967295"/>
          </p:nvPr>
        </p:nvSpPr>
        <p:spPr/>
        <p:txBody>
          <a:bodyPr/>
          <a:lstStyle/>
          <a:p>
            <a:pPr eaLnBrk="1" hangingPunct="1"/>
            <a:r>
              <a:rPr lang="en-US" dirty="0" smtClean="0">
                <a:latin typeface="American Typewriter"/>
                <a:cs typeface="American Typewriter"/>
              </a:rPr>
              <a:t>Categories of Electronic Commerce</a:t>
            </a:r>
          </a:p>
        </p:txBody>
      </p:sp>
      <p:sp>
        <p:nvSpPr>
          <p:cNvPr id="13318" name="Rectangle 3"/>
          <p:cNvSpPr>
            <a:spLocks noGrp="1" noChangeArrowheads="1"/>
          </p:cNvSpPr>
          <p:nvPr>
            <p:ph type="body" idx="4294967295"/>
          </p:nvPr>
        </p:nvSpPr>
        <p:spPr/>
        <p:txBody>
          <a:bodyPr/>
          <a:lstStyle/>
          <a:p>
            <a:pPr>
              <a:lnSpc>
                <a:spcPct val="90000"/>
              </a:lnSpc>
            </a:pPr>
            <a:r>
              <a:rPr lang="en-US" b="1" dirty="0" smtClean="0">
                <a:latin typeface="American Typewriter"/>
                <a:cs typeface="American Typewriter"/>
              </a:rPr>
              <a:t>Dot-com </a:t>
            </a:r>
            <a:r>
              <a:rPr lang="en-US" dirty="0" smtClean="0">
                <a:latin typeface="American Typewriter"/>
                <a:cs typeface="American Typewriter"/>
              </a:rPr>
              <a:t>(</a:t>
            </a:r>
            <a:r>
              <a:rPr lang="en-US" b="1" dirty="0" smtClean="0">
                <a:latin typeface="American Typewriter"/>
                <a:cs typeface="American Typewriter"/>
              </a:rPr>
              <a:t>pure</a:t>
            </a:r>
            <a:r>
              <a:rPr lang="en-US" dirty="0" smtClean="0">
                <a:latin typeface="American Typewriter"/>
                <a:cs typeface="American Typewriter"/>
              </a:rPr>
              <a:t> </a:t>
            </a:r>
            <a:r>
              <a:rPr lang="en-US" b="1" dirty="0" smtClean="0">
                <a:latin typeface="American Typewriter"/>
                <a:cs typeface="American Typewriter"/>
              </a:rPr>
              <a:t>dot-com</a:t>
            </a:r>
            <a:r>
              <a:rPr lang="en-US" dirty="0" smtClean="0">
                <a:latin typeface="American Typewriter"/>
                <a:cs typeface="American Typewriter"/>
              </a:rPr>
              <a:t>)</a:t>
            </a:r>
          </a:p>
          <a:p>
            <a:pPr lvl="1">
              <a:lnSpc>
                <a:spcPct val="90000"/>
              </a:lnSpc>
            </a:pPr>
            <a:r>
              <a:rPr lang="en-US" dirty="0" smtClean="0">
                <a:latin typeface="American Typewriter"/>
                <a:cs typeface="American Typewriter"/>
              </a:rPr>
              <a:t>Businesses operating only online</a:t>
            </a:r>
          </a:p>
          <a:p>
            <a:pPr>
              <a:lnSpc>
                <a:spcPct val="90000"/>
              </a:lnSpc>
            </a:pPr>
            <a:r>
              <a:rPr lang="en-US" dirty="0" smtClean="0">
                <a:latin typeface="American Typewriter"/>
                <a:cs typeface="American Typewriter"/>
              </a:rPr>
              <a:t>Business-to-consumer (B2C)</a:t>
            </a:r>
          </a:p>
          <a:p>
            <a:pPr lvl="1">
              <a:lnSpc>
                <a:spcPct val="90000"/>
              </a:lnSpc>
            </a:pPr>
            <a:r>
              <a:rPr lang="en-US" dirty="0" smtClean="0">
                <a:latin typeface="American Typewriter"/>
                <a:cs typeface="American Typewriter"/>
              </a:rPr>
              <a:t>Consumer shopping on the Web</a:t>
            </a:r>
          </a:p>
          <a:p>
            <a:pPr>
              <a:lnSpc>
                <a:spcPct val="90000"/>
              </a:lnSpc>
            </a:pPr>
            <a:r>
              <a:rPr lang="en-US" dirty="0" smtClean="0">
                <a:latin typeface="American Typewriter"/>
                <a:cs typeface="American Typewriter"/>
              </a:rPr>
              <a:t>Business-to-business (B2B): </a:t>
            </a:r>
            <a:r>
              <a:rPr lang="en-US" b="1" dirty="0" smtClean="0">
                <a:latin typeface="American Typewriter"/>
                <a:cs typeface="American Typewriter"/>
              </a:rPr>
              <a:t>e-procurement</a:t>
            </a:r>
            <a:endParaRPr lang="en-US" dirty="0" smtClean="0">
              <a:latin typeface="American Typewriter"/>
              <a:cs typeface="American Typewriter"/>
            </a:endParaRPr>
          </a:p>
          <a:p>
            <a:pPr lvl="1">
              <a:lnSpc>
                <a:spcPct val="90000"/>
              </a:lnSpc>
            </a:pPr>
            <a:r>
              <a:rPr lang="en-US" dirty="0" smtClean="0">
                <a:latin typeface="American Typewriter"/>
                <a:cs typeface="American Typewriter"/>
              </a:rPr>
              <a:t>Transactions conducted between Web businesses</a:t>
            </a:r>
          </a:p>
          <a:p>
            <a:pPr lvl="1">
              <a:lnSpc>
                <a:spcPct val="90000"/>
              </a:lnSpc>
            </a:pPr>
            <a:r>
              <a:rPr lang="en-US" b="1" dirty="0" smtClean="0">
                <a:latin typeface="American Typewriter"/>
                <a:cs typeface="American Typewriter"/>
              </a:rPr>
              <a:t>Supply management </a:t>
            </a:r>
            <a:r>
              <a:rPr lang="en-US" dirty="0" smtClean="0">
                <a:latin typeface="American Typewriter"/>
                <a:cs typeface="American Typewriter"/>
              </a:rPr>
              <a:t>(</a:t>
            </a:r>
            <a:r>
              <a:rPr lang="en-US" b="1" dirty="0" smtClean="0">
                <a:latin typeface="American Typewriter"/>
                <a:cs typeface="American Typewriter"/>
              </a:rPr>
              <a:t>procurement</a:t>
            </a:r>
            <a:r>
              <a:rPr lang="en-US" dirty="0" smtClean="0">
                <a:latin typeface="American Typewriter"/>
                <a:cs typeface="American Typewriter"/>
              </a:rPr>
              <a:t>)</a:t>
            </a:r>
            <a:r>
              <a:rPr lang="en-US" b="1" dirty="0" smtClean="0">
                <a:latin typeface="American Typewriter"/>
                <a:cs typeface="American Typewriter"/>
              </a:rPr>
              <a:t> </a:t>
            </a:r>
            <a:r>
              <a:rPr lang="en-US" dirty="0" smtClean="0">
                <a:latin typeface="American Typewriter"/>
                <a:cs typeface="American Typewriter"/>
              </a:rPr>
              <a:t>departments</a:t>
            </a:r>
          </a:p>
          <a:p>
            <a:pPr lvl="2">
              <a:lnSpc>
                <a:spcPct val="90000"/>
              </a:lnSpc>
            </a:pPr>
            <a:r>
              <a:rPr lang="en-US" dirty="0" smtClean="0">
                <a:latin typeface="American Typewriter"/>
                <a:cs typeface="American Typewriter"/>
              </a:rPr>
              <a:t>Negotiate purchase transactions with suppliers</a:t>
            </a:r>
          </a:p>
        </p:txBody>
      </p:sp>
    </p:spTree>
  </p:cSld>
  <p:clrMapOvr>
    <a:masterClrMapping/>
  </p:clrMapOvr>
  <p:timing>
    <p:tnLst>
      <p:par>
        <p:cTn xmlns:p14="http://schemas.microsoft.com/office/powerpoint/2010/mai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
      <a:dk1>
        <a:srgbClr val="FFFFFF"/>
      </a:dk1>
      <a:lt1>
        <a:srgbClr val="FFFFFF"/>
      </a:lt1>
      <a:dk2>
        <a:srgbClr val="FFFFFF"/>
      </a:dk2>
      <a:lt2>
        <a:srgbClr val="808080"/>
      </a:lt2>
      <a:accent1>
        <a:srgbClr val="FFFFFF"/>
      </a:accent1>
      <a:accent2>
        <a:srgbClr val="3333CC"/>
      </a:accent2>
      <a:accent3>
        <a:srgbClr val="FFFFFF"/>
      </a:accent3>
      <a:accent4>
        <a:srgbClr val="DADADA"/>
      </a:accent4>
      <a:accent5>
        <a:srgbClr val="FFFFFF"/>
      </a:accent5>
      <a:accent6>
        <a:srgbClr val="2D2DB9"/>
      </a:accent6>
      <a:hlink>
        <a:srgbClr val="FFFFFF"/>
      </a:hlink>
      <a:folHlink>
        <a:srgbClr val="B2B2B2"/>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3610</Words>
  <Application>Microsoft Macintosh PowerPoint</Application>
  <PresentationFormat>On-screen Show (4:3)</PresentationFormat>
  <Paragraphs>653</Paragraphs>
  <Slides>75</Slides>
  <Notes>62</Notes>
  <HiddenSlides>0</HiddenSlides>
  <MMClips>0</MMClips>
  <ScaleCrop>false</ScaleCrop>
  <HeadingPairs>
    <vt:vector size="4" baseType="variant">
      <vt:variant>
        <vt:lpstr>Theme</vt:lpstr>
      </vt:variant>
      <vt:variant>
        <vt:i4>4</vt:i4>
      </vt:variant>
      <vt:variant>
        <vt:lpstr>Slide Titles</vt:lpstr>
      </vt:variant>
      <vt:variant>
        <vt:i4>75</vt:i4>
      </vt:variant>
    </vt:vector>
  </HeadingPairs>
  <TitlesOfParts>
    <vt:vector size="79" baseType="lpstr">
      <vt:lpstr>Default Design</vt:lpstr>
      <vt:lpstr>1_Default Design</vt:lpstr>
      <vt:lpstr>2_Default Design</vt:lpstr>
      <vt:lpstr>Essential</vt:lpstr>
      <vt:lpstr>PowerPoint Presentation</vt:lpstr>
      <vt:lpstr>PowerPoint Presentation</vt:lpstr>
      <vt:lpstr>PowerPoint Presentation</vt:lpstr>
      <vt:lpstr>PowerPoint Presentation</vt:lpstr>
      <vt:lpstr>PowerPoint Presentation</vt:lpstr>
      <vt:lpstr>Overview</vt:lpstr>
      <vt:lpstr>Overview (cont’d.)</vt:lpstr>
      <vt:lpstr>Electronic Commerce and Electronic Business</vt:lpstr>
      <vt:lpstr>Categories of Electronic Commerce</vt:lpstr>
      <vt:lpstr>Categories of Electronic Commerce (cont’d.)</vt:lpstr>
      <vt:lpstr>Categories of Electronic Commerce (cont’d.)</vt:lpstr>
      <vt:lpstr>Categories of Electronic Commerce (cont’d.)</vt:lpstr>
      <vt:lpstr>Categories of Electronic Commerce (cont’d.)</vt:lpstr>
      <vt:lpstr>PowerPoint Presentation</vt:lpstr>
      <vt:lpstr>The Development and Growth of Electronic Commerce</vt:lpstr>
      <vt:lpstr>The Development and Growth of Electronic Commerce (cont’d.)</vt:lpstr>
      <vt:lpstr>The Dot-Com Boom, Bust, and Rebirth</vt:lpstr>
      <vt:lpstr>PowerPoint Presentation</vt:lpstr>
      <vt:lpstr>The Second Wave of Electronic Commerce</vt:lpstr>
      <vt:lpstr>The Second Wave of Electronic Commerce (cont’d.)</vt:lpstr>
      <vt:lpstr>The Second Wave of Electronic Commerce (cont’d.)</vt:lpstr>
      <vt:lpstr>PowerPoint Presentation</vt:lpstr>
      <vt:lpstr>The Third Wave Begins</vt:lpstr>
      <vt:lpstr>Business Models, Revenue Models, and Business Processes</vt:lpstr>
      <vt:lpstr>Business Models, Revenue Models, and Business Processes (cont’d.)</vt:lpstr>
      <vt:lpstr>Focus on Specific Business Processes</vt:lpstr>
      <vt:lpstr>Role of Merchandising</vt:lpstr>
      <vt:lpstr>PowerPoint Presentation</vt:lpstr>
      <vt:lpstr>PowerPoint Presentation</vt:lpstr>
      <vt:lpstr>PowerPoint Presentation</vt:lpstr>
      <vt:lpstr>PowerPoint Presentation</vt:lpstr>
      <vt:lpstr>Product/Process Suitability to Electronic Commerce</vt:lpstr>
      <vt:lpstr>PowerPoint Presentation</vt:lpstr>
      <vt:lpstr>Product/Process Suitability to Electronic Commerce (cont’d.)</vt:lpstr>
      <vt:lpstr>Product/Process Suitability to Electronic Commerce (cont’d.)</vt:lpstr>
      <vt:lpstr>Electronic Commerce: Opportunities, Cautions and Concerns</vt:lpstr>
      <vt:lpstr>Opportunities for Electronic Commerce</vt:lpstr>
      <vt:lpstr>Opportunities for Electronic Commerce (cont’d.)</vt:lpstr>
      <vt:lpstr>Electronic Commerce: Cautions and Concerns</vt:lpstr>
      <vt:lpstr>Electronic Commerce: Cautions and Concerns (cont’d.)</vt:lpstr>
      <vt:lpstr>Electronic Commerce: Cautions and Concerns (cont’d.)</vt:lpstr>
      <vt:lpstr>Using Electronic Commerce to Reduce Transaction Costs</vt:lpstr>
      <vt:lpstr>Network Economic Structures</vt:lpstr>
      <vt:lpstr>Network Economic Structures (cont’d.)</vt:lpstr>
      <vt:lpstr>Network Effects</vt:lpstr>
      <vt:lpstr>PowerPoint Presentation</vt:lpstr>
      <vt:lpstr>Network Effects (cont’d.)</vt:lpstr>
      <vt:lpstr>Identifying Electronic Commerce Opportunities</vt:lpstr>
      <vt:lpstr>Strategic Business Unit Value Chains</vt:lpstr>
      <vt:lpstr>Strategic Business Unit Value Chains (cont’d.)</vt:lpstr>
      <vt:lpstr>Industry Value Chains</vt:lpstr>
      <vt:lpstr>PowerPoint Presentation</vt:lpstr>
      <vt:lpstr>PowerPoint Presentation</vt:lpstr>
      <vt:lpstr>PowerPoint Presentation</vt:lpstr>
      <vt:lpstr>PowerPoint Presentation</vt:lpstr>
      <vt:lpstr>PowerPoint Presentation</vt:lpstr>
      <vt:lpstr>PowerPoint Presentation</vt:lpstr>
      <vt:lpstr>International Nature of Electronic Commerce</vt:lpstr>
      <vt:lpstr>PowerPoint Presentation</vt:lpstr>
      <vt:lpstr>International Nature of Electronic Commerce (cont’d.)</vt:lpstr>
      <vt:lpstr>Trust Issues on the Web</vt:lpstr>
      <vt:lpstr>Language Issues</vt:lpstr>
      <vt:lpstr>Language Issues (cont’d.)</vt:lpstr>
      <vt:lpstr>Cultural Issues</vt:lpstr>
      <vt:lpstr>Cultural Issues (cont’d.)</vt:lpstr>
      <vt:lpstr>Cultural Issues (cont’d.)</vt:lpstr>
      <vt:lpstr>Culture and Government</vt:lpstr>
      <vt:lpstr>Culture and Government (cont’d.)</vt:lpstr>
      <vt:lpstr>Infrastructure Issues</vt:lpstr>
      <vt:lpstr>Infrastructure Issues (cont’d.)</vt:lpstr>
      <vt:lpstr>Infrastructure Issues (cont’d.)</vt:lpstr>
      <vt:lpstr>Summary</vt:lpstr>
      <vt:lpstr>Summary</vt:lpstr>
      <vt:lpstr>Summary (cont’d.)</vt:lpstr>
      <vt:lpstr>Summary (cont’d.)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496</cp:revision>
  <dcterms:created xsi:type="dcterms:W3CDTF">2007-11-29T08:48:42Z</dcterms:created>
  <dcterms:modified xsi:type="dcterms:W3CDTF">2016-01-20T15:52:55Z</dcterms:modified>
</cp:coreProperties>
</file>